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84" r:id="rId2"/>
    <p:sldMasterId id="2147483672" r:id="rId3"/>
    <p:sldMasterId id="2147483660" r:id="rId4"/>
    <p:sldMasterId id="2147483726" r:id="rId5"/>
  </p:sldMasterIdLst>
  <p:notesMasterIdLst>
    <p:notesMasterId r:id="rId40"/>
  </p:notesMasterIdLst>
  <p:handoutMasterIdLst>
    <p:handoutMasterId r:id="rId41"/>
  </p:handoutMasterIdLst>
  <p:sldIdLst>
    <p:sldId id="641" r:id="rId6"/>
    <p:sldId id="635" r:id="rId7"/>
    <p:sldId id="601" r:id="rId8"/>
    <p:sldId id="602" r:id="rId9"/>
    <p:sldId id="603" r:id="rId10"/>
    <p:sldId id="604" r:id="rId11"/>
    <p:sldId id="607" r:id="rId12"/>
    <p:sldId id="608" r:id="rId13"/>
    <p:sldId id="609" r:id="rId14"/>
    <p:sldId id="610" r:id="rId15"/>
    <p:sldId id="611" r:id="rId16"/>
    <p:sldId id="631" r:id="rId17"/>
    <p:sldId id="619" r:id="rId18"/>
    <p:sldId id="620" r:id="rId19"/>
    <p:sldId id="622" r:id="rId20"/>
    <p:sldId id="623" r:id="rId21"/>
    <p:sldId id="624" r:id="rId22"/>
    <p:sldId id="625" r:id="rId23"/>
    <p:sldId id="626" r:id="rId24"/>
    <p:sldId id="627" r:id="rId25"/>
    <p:sldId id="630" r:id="rId26"/>
    <p:sldId id="632" r:id="rId27"/>
    <p:sldId id="628" r:id="rId28"/>
    <p:sldId id="642" r:id="rId29"/>
    <p:sldId id="643" r:id="rId30"/>
    <p:sldId id="644" r:id="rId31"/>
    <p:sldId id="645" r:id="rId32"/>
    <p:sldId id="637" r:id="rId33"/>
    <p:sldId id="638" r:id="rId34"/>
    <p:sldId id="639" r:id="rId35"/>
    <p:sldId id="640" r:id="rId36"/>
    <p:sldId id="636" r:id="rId37"/>
    <p:sldId id="629" r:id="rId38"/>
    <p:sldId id="618" r:id="rId39"/>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na Cakti"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C0"/>
    <a:srgbClr val="C00000"/>
    <a:srgbClr val="D1EBFF"/>
    <a:srgbClr val="022BF8"/>
    <a:srgbClr val="01188D"/>
    <a:srgbClr val="782616"/>
    <a:srgbClr val="00518E"/>
    <a:srgbClr val="760000"/>
    <a:srgbClr val="8FAB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71" autoAdjust="0"/>
  </p:normalViewPr>
  <p:slideViewPr>
    <p:cSldViewPr>
      <p:cViewPr>
        <p:scale>
          <a:sx n="100" d="100"/>
          <a:sy n="100" d="100"/>
        </p:scale>
        <p:origin x="1140"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B623E-74A1-417D-A09B-69AA9FF7185F}" type="doc">
      <dgm:prSet loTypeId="urn:microsoft.com/office/officeart/2008/layout/VerticalCurvedList" loCatId="list" qsTypeId="urn:microsoft.com/office/officeart/2005/8/quickstyle/simple4" qsCatId="simple" csTypeId="urn:microsoft.com/office/officeart/2005/8/colors/accent1_2" csCatId="accent1" phldr="1"/>
      <dgm:spPr/>
    </dgm:pt>
    <dgm:pt modelId="{42829263-BC9A-4188-9338-419E6B5FA81C}">
      <dgm:prSet phldrT="[Text]" custT="1"/>
      <dgm:spPr>
        <a:gradFill rotWithShape="0">
          <a:gsLst>
            <a:gs pos="0">
              <a:schemeClr val="accent5">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id-ID" sz="2800" b="1" dirty="0" smtClean="0"/>
            <a:t>Jenis Perusahaan Perasuransian Syariah</a:t>
          </a:r>
          <a:endParaRPr lang="id-ID" sz="2800" b="1" dirty="0"/>
        </a:p>
      </dgm:t>
    </dgm:pt>
    <dgm:pt modelId="{F2918794-582E-4BFA-B833-2187E757BEC8}" type="parTrans" cxnId="{8E7200D9-C418-4521-8008-53100E1EF572}">
      <dgm:prSet/>
      <dgm:spPr/>
      <dgm:t>
        <a:bodyPr/>
        <a:lstStyle/>
        <a:p>
          <a:endParaRPr lang="id-ID"/>
        </a:p>
      </dgm:t>
    </dgm:pt>
    <dgm:pt modelId="{87B6A414-65D0-4392-A428-4BDB79A74CF3}" type="sibTrans" cxnId="{8E7200D9-C418-4521-8008-53100E1EF572}">
      <dgm:prSet/>
      <dgm:spPr/>
      <dgm:t>
        <a:bodyPr/>
        <a:lstStyle/>
        <a:p>
          <a:endParaRPr lang="id-ID"/>
        </a:p>
      </dgm:t>
    </dgm:pt>
    <dgm:pt modelId="{6DC596DC-2C31-4A5D-9EDA-3E76DDA861B8}">
      <dgm:prSet phldrT="[Text]" custT="1"/>
      <dgm:spPr>
        <a:gradFill rotWithShape="0">
          <a:gsLst>
            <a:gs pos="0">
              <a:schemeClr val="accent5">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id-ID" sz="3000" b="1" dirty="0" smtClean="0"/>
            <a:t>Bentuk Badan Hukum</a:t>
          </a:r>
          <a:endParaRPr lang="id-ID" sz="3000" b="1" dirty="0"/>
        </a:p>
      </dgm:t>
    </dgm:pt>
    <dgm:pt modelId="{970886AD-FAA7-488E-B3E2-C21076304507}" type="parTrans" cxnId="{965DDD43-8669-4544-82D4-5FDEA967C2D5}">
      <dgm:prSet/>
      <dgm:spPr/>
      <dgm:t>
        <a:bodyPr/>
        <a:lstStyle/>
        <a:p>
          <a:endParaRPr lang="id-ID"/>
        </a:p>
      </dgm:t>
    </dgm:pt>
    <dgm:pt modelId="{696DC5A9-0E64-4CBF-BF64-9818D94BA64D}" type="sibTrans" cxnId="{965DDD43-8669-4544-82D4-5FDEA967C2D5}">
      <dgm:prSet/>
      <dgm:spPr/>
      <dgm:t>
        <a:bodyPr/>
        <a:lstStyle/>
        <a:p>
          <a:endParaRPr lang="id-ID"/>
        </a:p>
      </dgm:t>
    </dgm:pt>
    <dgm:pt modelId="{A9FC7100-9631-41FC-8913-6AA1D71ACBAB}">
      <dgm:prSet phldrT="[Text]" custT="1"/>
      <dgm:spPr>
        <a:gradFill rotWithShape="0">
          <a:gsLst>
            <a:gs pos="0">
              <a:schemeClr val="accent5">
                <a:lumMod val="7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id-ID" sz="3000" b="1" dirty="0" smtClean="0"/>
            <a:t>Aktuaris dan Tenaga Ahli </a:t>
          </a:r>
          <a:endParaRPr lang="id-ID" sz="3000" b="1" dirty="0"/>
        </a:p>
      </dgm:t>
    </dgm:pt>
    <dgm:pt modelId="{8E69D956-59D6-4149-A64E-481B281A3552}" type="parTrans" cxnId="{0C048E5D-146C-4312-9824-15BF641BB2DD}">
      <dgm:prSet/>
      <dgm:spPr/>
      <dgm:t>
        <a:bodyPr/>
        <a:lstStyle/>
        <a:p>
          <a:endParaRPr lang="id-ID"/>
        </a:p>
      </dgm:t>
    </dgm:pt>
    <dgm:pt modelId="{B1C29AF7-F9D2-4949-A938-D46AD1B6889C}" type="sibTrans" cxnId="{0C048E5D-146C-4312-9824-15BF641BB2DD}">
      <dgm:prSet/>
      <dgm:spPr/>
      <dgm:t>
        <a:bodyPr/>
        <a:lstStyle/>
        <a:p>
          <a:endParaRPr lang="id-ID"/>
        </a:p>
      </dgm:t>
    </dgm:pt>
    <dgm:pt modelId="{32416779-893D-48B0-926F-9E96012A3BC6}">
      <dgm:prSet phldrT="[Text]" custT="1"/>
      <dgm:spPr>
        <a:gradFill rotWithShape="0">
          <a:gsLst>
            <a:gs pos="0">
              <a:schemeClr val="accent5">
                <a:lumMod val="7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id-ID" sz="3000" b="1" dirty="0" smtClean="0"/>
            <a:t>Susunan Organisasi </a:t>
          </a:r>
          <a:endParaRPr lang="id-ID" sz="3000" b="1" dirty="0"/>
        </a:p>
      </dgm:t>
    </dgm:pt>
    <dgm:pt modelId="{5DDC8B25-0194-4A94-A423-544FE6EE9419}" type="sibTrans" cxnId="{1C4DEC98-355B-446F-B1E3-B112D3D4FAFC}">
      <dgm:prSet/>
      <dgm:spPr/>
      <dgm:t>
        <a:bodyPr/>
        <a:lstStyle/>
        <a:p>
          <a:endParaRPr lang="id-ID"/>
        </a:p>
      </dgm:t>
    </dgm:pt>
    <dgm:pt modelId="{3069A8E3-FCBB-4B01-9022-B73A34DD98D6}" type="parTrans" cxnId="{1C4DEC98-355B-446F-B1E3-B112D3D4FAFC}">
      <dgm:prSet/>
      <dgm:spPr/>
      <dgm:t>
        <a:bodyPr/>
        <a:lstStyle/>
        <a:p>
          <a:endParaRPr lang="id-ID"/>
        </a:p>
      </dgm:t>
    </dgm:pt>
    <dgm:pt modelId="{B1D42FF2-1A4A-4D01-99FE-5779F128A570}" type="pres">
      <dgm:prSet presAssocID="{665B623E-74A1-417D-A09B-69AA9FF7185F}" presName="Name0" presStyleCnt="0">
        <dgm:presLayoutVars>
          <dgm:chMax val="7"/>
          <dgm:chPref val="7"/>
          <dgm:dir/>
        </dgm:presLayoutVars>
      </dgm:prSet>
      <dgm:spPr/>
    </dgm:pt>
    <dgm:pt modelId="{C8250543-B686-46B6-9E75-10F378FFD98D}" type="pres">
      <dgm:prSet presAssocID="{665B623E-74A1-417D-A09B-69AA9FF7185F}" presName="Name1" presStyleCnt="0"/>
      <dgm:spPr/>
    </dgm:pt>
    <dgm:pt modelId="{2E3786C1-E289-4B4F-ADFF-C1B1DC464069}" type="pres">
      <dgm:prSet presAssocID="{665B623E-74A1-417D-A09B-69AA9FF7185F}" presName="cycle" presStyleCnt="0"/>
      <dgm:spPr/>
    </dgm:pt>
    <dgm:pt modelId="{4F5C557D-3B8F-4CC9-8B92-FD0B5DA5E8FD}" type="pres">
      <dgm:prSet presAssocID="{665B623E-74A1-417D-A09B-69AA9FF7185F}" presName="srcNode" presStyleLbl="node1" presStyleIdx="0" presStyleCnt="4"/>
      <dgm:spPr/>
    </dgm:pt>
    <dgm:pt modelId="{ADFF4322-0765-4FE9-B6B2-0F26421A166A}" type="pres">
      <dgm:prSet presAssocID="{665B623E-74A1-417D-A09B-69AA9FF7185F}" presName="conn" presStyleLbl="parChTrans1D2" presStyleIdx="0" presStyleCnt="1"/>
      <dgm:spPr/>
      <dgm:t>
        <a:bodyPr/>
        <a:lstStyle/>
        <a:p>
          <a:endParaRPr lang="id-ID"/>
        </a:p>
      </dgm:t>
    </dgm:pt>
    <dgm:pt modelId="{5A15A3C8-BDC6-4A34-9C1D-BBAE458297B6}" type="pres">
      <dgm:prSet presAssocID="{665B623E-74A1-417D-A09B-69AA9FF7185F}" presName="extraNode" presStyleLbl="node1" presStyleIdx="0" presStyleCnt="4"/>
      <dgm:spPr/>
    </dgm:pt>
    <dgm:pt modelId="{0CAB72F8-6F59-4564-88D5-E3FEAD2C2130}" type="pres">
      <dgm:prSet presAssocID="{665B623E-74A1-417D-A09B-69AA9FF7185F}" presName="dstNode" presStyleLbl="node1" presStyleIdx="0" presStyleCnt="4"/>
      <dgm:spPr/>
    </dgm:pt>
    <dgm:pt modelId="{CB3CA3E0-05CE-4714-B610-E223F972F8BF}" type="pres">
      <dgm:prSet presAssocID="{42829263-BC9A-4188-9338-419E6B5FA81C}" presName="text_1" presStyleLbl="node1" presStyleIdx="0" presStyleCnt="4">
        <dgm:presLayoutVars>
          <dgm:bulletEnabled val="1"/>
        </dgm:presLayoutVars>
      </dgm:prSet>
      <dgm:spPr/>
      <dgm:t>
        <a:bodyPr/>
        <a:lstStyle/>
        <a:p>
          <a:endParaRPr lang="id-ID"/>
        </a:p>
      </dgm:t>
    </dgm:pt>
    <dgm:pt modelId="{A9C52129-D6BA-41DC-8F87-391E52FF37E7}" type="pres">
      <dgm:prSet presAssocID="{42829263-BC9A-4188-9338-419E6B5FA81C}" presName="accent_1" presStyleCnt="0"/>
      <dgm:spPr/>
    </dgm:pt>
    <dgm:pt modelId="{6C0180BC-8D52-4151-9F2A-9787E14EE30F}" type="pres">
      <dgm:prSet presAssocID="{42829263-BC9A-4188-9338-419E6B5FA81C}" presName="accentRepeatNode" presStyleLbl="solidFgAcc1" presStyleIdx="0" presStyleCnt="4"/>
      <dgm:spPr/>
    </dgm:pt>
    <dgm:pt modelId="{AB79BEB6-D1B6-42AE-821D-BD297024C63D}" type="pres">
      <dgm:prSet presAssocID="{6DC596DC-2C31-4A5D-9EDA-3E76DDA861B8}" presName="text_2" presStyleLbl="node1" presStyleIdx="1" presStyleCnt="4">
        <dgm:presLayoutVars>
          <dgm:bulletEnabled val="1"/>
        </dgm:presLayoutVars>
      </dgm:prSet>
      <dgm:spPr/>
      <dgm:t>
        <a:bodyPr/>
        <a:lstStyle/>
        <a:p>
          <a:endParaRPr lang="id-ID"/>
        </a:p>
      </dgm:t>
    </dgm:pt>
    <dgm:pt modelId="{7411FBEA-BCA7-4318-AE69-EC3E779D780F}" type="pres">
      <dgm:prSet presAssocID="{6DC596DC-2C31-4A5D-9EDA-3E76DDA861B8}" presName="accent_2" presStyleCnt="0"/>
      <dgm:spPr/>
    </dgm:pt>
    <dgm:pt modelId="{0B337EB2-F2AD-465D-BE3A-824EB1871696}" type="pres">
      <dgm:prSet presAssocID="{6DC596DC-2C31-4A5D-9EDA-3E76DDA861B8}" presName="accentRepeatNode" presStyleLbl="solidFgAcc1" presStyleIdx="1" presStyleCnt="4"/>
      <dgm:spPr/>
    </dgm:pt>
    <dgm:pt modelId="{E2816EEF-B57D-41EC-94FA-1C746C116839}" type="pres">
      <dgm:prSet presAssocID="{32416779-893D-48B0-926F-9E96012A3BC6}" presName="text_3" presStyleLbl="node1" presStyleIdx="2" presStyleCnt="4">
        <dgm:presLayoutVars>
          <dgm:bulletEnabled val="1"/>
        </dgm:presLayoutVars>
      </dgm:prSet>
      <dgm:spPr/>
      <dgm:t>
        <a:bodyPr/>
        <a:lstStyle/>
        <a:p>
          <a:endParaRPr lang="id-ID"/>
        </a:p>
      </dgm:t>
    </dgm:pt>
    <dgm:pt modelId="{DC396D1F-E551-40CC-8B4A-AAFCA78D78DC}" type="pres">
      <dgm:prSet presAssocID="{32416779-893D-48B0-926F-9E96012A3BC6}" presName="accent_3" presStyleCnt="0"/>
      <dgm:spPr/>
    </dgm:pt>
    <dgm:pt modelId="{24C4D7FE-5992-4A17-8FBD-E3F8FD69AFE8}" type="pres">
      <dgm:prSet presAssocID="{32416779-893D-48B0-926F-9E96012A3BC6}" presName="accentRepeatNode" presStyleLbl="solidFgAcc1" presStyleIdx="2" presStyleCnt="4"/>
      <dgm:spPr/>
    </dgm:pt>
    <dgm:pt modelId="{89B1C8A8-885D-4C0F-94C4-D66FFDF40A03}" type="pres">
      <dgm:prSet presAssocID="{A9FC7100-9631-41FC-8913-6AA1D71ACBAB}" presName="text_4" presStyleLbl="node1" presStyleIdx="3" presStyleCnt="4">
        <dgm:presLayoutVars>
          <dgm:bulletEnabled val="1"/>
        </dgm:presLayoutVars>
      </dgm:prSet>
      <dgm:spPr/>
      <dgm:t>
        <a:bodyPr/>
        <a:lstStyle/>
        <a:p>
          <a:endParaRPr lang="id-ID"/>
        </a:p>
      </dgm:t>
    </dgm:pt>
    <dgm:pt modelId="{D85154CF-8CE8-4302-9397-41D123D13310}" type="pres">
      <dgm:prSet presAssocID="{A9FC7100-9631-41FC-8913-6AA1D71ACBAB}" presName="accent_4" presStyleCnt="0"/>
      <dgm:spPr/>
    </dgm:pt>
    <dgm:pt modelId="{1C9A72F0-D8D5-4059-A00C-4C69395A5F2B}" type="pres">
      <dgm:prSet presAssocID="{A9FC7100-9631-41FC-8913-6AA1D71ACBAB}" presName="accentRepeatNode" presStyleLbl="solidFgAcc1" presStyleIdx="3" presStyleCnt="4"/>
      <dgm:spPr/>
    </dgm:pt>
  </dgm:ptLst>
  <dgm:cxnLst>
    <dgm:cxn modelId="{1C4DEC98-355B-446F-B1E3-B112D3D4FAFC}" srcId="{665B623E-74A1-417D-A09B-69AA9FF7185F}" destId="{32416779-893D-48B0-926F-9E96012A3BC6}" srcOrd="2" destOrd="0" parTransId="{3069A8E3-FCBB-4B01-9022-B73A34DD98D6}" sibTransId="{5DDC8B25-0194-4A94-A423-544FE6EE9419}"/>
    <dgm:cxn modelId="{DFF65B22-3C7F-4A50-8897-3A58796B8678}" type="presOf" srcId="{87B6A414-65D0-4392-A428-4BDB79A74CF3}" destId="{ADFF4322-0765-4FE9-B6B2-0F26421A166A}" srcOrd="0" destOrd="0" presId="urn:microsoft.com/office/officeart/2008/layout/VerticalCurvedList"/>
    <dgm:cxn modelId="{C8A752E9-68CB-4304-B6EC-663A064EF866}" type="presOf" srcId="{32416779-893D-48B0-926F-9E96012A3BC6}" destId="{E2816EEF-B57D-41EC-94FA-1C746C116839}" srcOrd="0" destOrd="0" presId="urn:microsoft.com/office/officeart/2008/layout/VerticalCurvedList"/>
    <dgm:cxn modelId="{51DB3D6C-8C26-48D6-AAAB-98130C931BFA}" type="presOf" srcId="{42829263-BC9A-4188-9338-419E6B5FA81C}" destId="{CB3CA3E0-05CE-4714-B610-E223F972F8BF}" srcOrd="0" destOrd="0" presId="urn:microsoft.com/office/officeart/2008/layout/VerticalCurvedList"/>
    <dgm:cxn modelId="{0C048E5D-146C-4312-9824-15BF641BB2DD}" srcId="{665B623E-74A1-417D-A09B-69AA9FF7185F}" destId="{A9FC7100-9631-41FC-8913-6AA1D71ACBAB}" srcOrd="3" destOrd="0" parTransId="{8E69D956-59D6-4149-A64E-481B281A3552}" sibTransId="{B1C29AF7-F9D2-4949-A938-D46AD1B6889C}"/>
    <dgm:cxn modelId="{148EF686-FBD0-4EA1-B05D-38A158502285}" type="presOf" srcId="{A9FC7100-9631-41FC-8913-6AA1D71ACBAB}" destId="{89B1C8A8-885D-4C0F-94C4-D66FFDF40A03}" srcOrd="0" destOrd="0" presId="urn:microsoft.com/office/officeart/2008/layout/VerticalCurvedList"/>
    <dgm:cxn modelId="{AF4FE0C7-92E2-4B84-9228-352EC0E183C9}" type="presOf" srcId="{6DC596DC-2C31-4A5D-9EDA-3E76DDA861B8}" destId="{AB79BEB6-D1B6-42AE-821D-BD297024C63D}" srcOrd="0" destOrd="0" presId="urn:microsoft.com/office/officeart/2008/layout/VerticalCurvedList"/>
    <dgm:cxn modelId="{965B6943-99CC-4592-A564-A7A7B1E32490}" type="presOf" srcId="{665B623E-74A1-417D-A09B-69AA9FF7185F}" destId="{B1D42FF2-1A4A-4D01-99FE-5779F128A570}" srcOrd="0" destOrd="0" presId="urn:microsoft.com/office/officeart/2008/layout/VerticalCurvedList"/>
    <dgm:cxn modelId="{8E7200D9-C418-4521-8008-53100E1EF572}" srcId="{665B623E-74A1-417D-A09B-69AA9FF7185F}" destId="{42829263-BC9A-4188-9338-419E6B5FA81C}" srcOrd="0" destOrd="0" parTransId="{F2918794-582E-4BFA-B833-2187E757BEC8}" sibTransId="{87B6A414-65D0-4392-A428-4BDB79A74CF3}"/>
    <dgm:cxn modelId="{965DDD43-8669-4544-82D4-5FDEA967C2D5}" srcId="{665B623E-74A1-417D-A09B-69AA9FF7185F}" destId="{6DC596DC-2C31-4A5D-9EDA-3E76DDA861B8}" srcOrd="1" destOrd="0" parTransId="{970886AD-FAA7-488E-B3E2-C21076304507}" sibTransId="{696DC5A9-0E64-4CBF-BF64-9818D94BA64D}"/>
    <dgm:cxn modelId="{2F33B92A-52CF-4F49-A1A4-38F9AD3988E3}" type="presParOf" srcId="{B1D42FF2-1A4A-4D01-99FE-5779F128A570}" destId="{C8250543-B686-46B6-9E75-10F378FFD98D}" srcOrd="0" destOrd="0" presId="urn:microsoft.com/office/officeart/2008/layout/VerticalCurvedList"/>
    <dgm:cxn modelId="{6731C704-3CA5-4CBF-BE2E-9381D82D5CCC}" type="presParOf" srcId="{C8250543-B686-46B6-9E75-10F378FFD98D}" destId="{2E3786C1-E289-4B4F-ADFF-C1B1DC464069}" srcOrd="0" destOrd="0" presId="urn:microsoft.com/office/officeart/2008/layout/VerticalCurvedList"/>
    <dgm:cxn modelId="{D2827B31-E683-45BB-BC21-F91BD9E2A491}" type="presParOf" srcId="{2E3786C1-E289-4B4F-ADFF-C1B1DC464069}" destId="{4F5C557D-3B8F-4CC9-8B92-FD0B5DA5E8FD}" srcOrd="0" destOrd="0" presId="urn:microsoft.com/office/officeart/2008/layout/VerticalCurvedList"/>
    <dgm:cxn modelId="{3BEB4DF7-CFA5-4190-A2B9-FCD50D310549}" type="presParOf" srcId="{2E3786C1-E289-4B4F-ADFF-C1B1DC464069}" destId="{ADFF4322-0765-4FE9-B6B2-0F26421A166A}" srcOrd="1" destOrd="0" presId="urn:microsoft.com/office/officeart/2008/layout/VerticalCurvedList"/>
    <dgm:cxn modelId="{730BC3CB-C915-4E6C-920B-3C7CF1C7329E}" type="presParOf" srcId="{2E3786C1-E289-4B4F-ADFF-C1B1DC464069}" destId="{5A15A3C8-BDC6-4A34-9C1D-BBAE458297B6}" srcOrd="2" destOrd="0" presId="urn:microsoft.com/office/officeart/2008/layout/VerticalCurvedList"/>
    <dgm:cxn modelId="{6370BF48-59E9-4C3A-ACF8-2D852509770B}" type="presParOf" srcId="{2E3786C1-E289-4B4F-ADFF-C1B1DC464069}" destId="{0CAB72F8-6F59-4564-88D5-E3FEAD2C2130}" srcOrd="3" destOrd="0" presId="urn:microsoft.com/office/officeart/2008/layout/VerticalCurvedList"/>
    <dgm:cxn modelId="{1DA0ABBC-26FD-4E31-B9FE-9745A4B3788A}" type="presParOf" srcId="{C8250543-B686-46B6-9E75-10F378FFD98D}" destId="{CB3CA3E0-05CE-4714-B610-E223F972F8BF}" srcOrd="1" destOrd="0" presId="urn:microsoft.com/office/officeart/2008/layout/VerticalCurvedList"/>
    <dgm:cxn modelId="{C384B906-0F29-4012-8FB7-718814DF864C}" type="presParOf" srcId="{C8250543-B686-46B6-9E75-10F378FFD98D}" destId="{A9C52129-D6BA-41DC-8F87-391E52FF37E7}" srcOrd="2" destOrd="0" presId="urn:microsoft.com/office/officeart/2008/layout/VerticalCurvedList"/>
    <dgm:cxn modelId="{9B4AAEF0-CDE6-4D8D-950C-6906C89528AC}" type="presParOf" srcId="{A9C52129-D6BA-41DC-8F87-391E52FF37E7}" destId="{6C0180BC-8D52-4151-9F2A-9787E14EE30F}" srcOrd="0" destOrd="0" presId="urn:microsoft.com/office/officeart/2008/layout/VerticalCurvedList"/>
    <dgm:cxn modelId="{99C06693-2ECB-4A81-B8DA-43F05A9CB5A9}" type="presParOf" srcId="{C8250543-B686-46B6-9E75-10F378FFD98D}" destId="{AB79BEB6-D1B6-42AE-821D-BD297024C63D}" srcOrd="3" destOrd="0" presId="urn:microsoft.com/office/officeart/2008/layout/VerticalCurvedList"/>
    <dgm:cxn modelId="{7B66CD0B-7938-4F88-AA47-A7E769F046D0}" type="presParOf" srcId="{C8250543-B686-46B6-9E75-10F378FFD98D}" destId="{7411FBEA-BCA7-4318-AE69-EC3E779D780F}" srcOrd="4" destOrd="0" presId="urn:microsoft.com/office/officeart/2008/layout/VerticalCurvedList"/>
    <dgm:cxn modelId="{B0016C38-97AE-4A75-8652-413FCF937415}" type="presParOf" srcId="{7411FBEA-BCA7-4318-AE69-EC3E779D780F}" destId="{0B337EB2-F2AD-465D-BE3A-824EB1871696}" srcOrd="0" destOrd="0" presId="urn:microsoft.com/office/officeart/2008/layout/VerticalCurvedList"/>
    <dgm:cxn modelId="{819D946B-96B6-4083-9059-11D4EBEC1073}" type="presParOf" srcId="{C8250543-B686-46B6-9E75-10F378FFD98D}" destId="{E2816EEF-B57D-41EC-94FA-1C746C116839}" srcOrd="5" destOrd="0" presId="urn:microsoft.com/office/officeart/2008/layout/VerticalCurvedList"/>
    <dgm:cxn modelId="{957060DF-6C06-498E-9CF7-BFDA4E552167}" type="presParOf" srcId="{C8250543-B686-46B6-9E75-10F378FFD98D}" destId="{DC396D1F-E551-40CC-8B4A-AAFCA78D78DC}" srcOrd="6" destOrd="0" presId="urn:microsoft.com/office/officeart/2008/layout/VerticalCurvedList"/>
    <dgm:cxn modelId="{2D104075-EF19-4AE0-9D14-B395398FB74A}" type="presParOf" srcId="{DC396D1F-E551-40CC-8B4A-AAFCA78D78DC}" destId="{24C4D7FE-5992-4A17-8FBD-E3F8FD69AFE8}" srcOrd="0" destOrd="0" presId="urn:microsoft.com/office/officeart/2008/layout/VerticalCurvedList"/>
    <dgm:cxn modelId="{6161304E-51C1-40F9-82C0-165126F2C36D}" type="presParOf" srcId="{C8250543-B686-46B6-9E75-10F378FFD98D}" destId="{89B1C8A8-885D-4C0F-94C4-D66FFDF40A03}" srcOrd="7" destOrd="0" presId="urn:microsoft.com/office/officeart/2008/layout/VerticalCurvedList"/>
    <dgm:cxn modelId="{7EF3F80A-E41E-4A1F-AAED-6CE1BFFDCCCB}" type="presParOf" srcId="{C8250543-B686-46B6-9E75-10F378FFD98D}" destId="{D85154CF-8CE8-4302-9397-41D123D13310}" srcOrd="8" destOrd="0" presId="urn:microsoft.com/office/officeart/2008/layout/VerticalCurvedList"/>
    <dgm:cxn modelId="{654363EF-8D08-43EE-9DFD-DB80BD7D216F}" type="presParOf" srcId="{D85154CF-8CE8-4302-9397-41D123D13310}" destId="{1C9A72F0-D8D5-4059-A00C-4C69395A5F2B}"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5DC96-419E-4E90-BCD4-23FDA97C1383}"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FDDA9C1F-5A6C-4250-8D01-27695F493B32}">
      <dgm:prSet phldrT="[Text]"/>
      <dgm:spPr>
        <a:solidFill>
          <a:schemeClr val="accent5">
            <a:lumMod val="60000"/>
            <a:lumOff val="40000"/>
            <a:alpha val="50000"/>
          </a:schemeClr>
        </a:solidFill>
      </dgm:spPr>
      <dgm:t>
        <a:bodyPr/>
        <a:lstStyle/>
        <a:p>
          <a:r>
            <a:rPr lang="id-ID" dirty="0" smtClean="0"/>
            <a:t>Perusahaan Asuransi Jiwa Syariah</a:t>
          </a:r>
          <a:endParaRPr lang="id-ID" dirty="0"/>
        </a:p>
      </dgm:t>
    </dgm:pt>
    <dgm:pt modelId="{DC292832-0F45-4CA7-BFD2-04A3017EA748}" type="parTrans" cxnId="{40995E65-BD38-4CEB-9183-59D049AB97E3}">
      <dgm:prSet/>
      <dgm:spPr/>
      <dgm:t>
        <a:bodyPr/>
        <a:lstStyle/>
        <a:p>
          <a:endParaRPr lang="id-ID"/>
        </a:p>
      </dgm:t>
    </dgm:pt>
    <dgm:pt modelId="{DA0FDD14-E6B8-4FFB-A0EE-540967835E8D}" type="sibTrans" cxnId="{40995E65-BD38-4CEB-9183-59D049AB97E3}">
      <dgm:prSet/>
      <dgm:spPr/>
      <dgm:t>
        <a:bodyPr/>
        <a:lstStyle/>
        <a:p>
          <a:endParaRPr lang="id-ID"/>
        </a:p>
      </dgm:t>
    </dgm:pt>
    <dgm:pt modelId="{26778747-723F-4677-8CF5-593B233675A6}">
      <dgm:prSet phldrT="[Text]"/>
      <dgm:spPr/>
      <dgm:t>
        <a:bodyPr/>
        <a:lstStyle/>
        <a:p>
          <a:r>
            <a:rPr lang="id-ID" dirty="0" smtClean="0"/>
            <a:t>Perusahaan Reasuransi Syariah</a:t>
          </a:r>
          <a:endParaRPr lang="id-ID" dirty="0"/>
        </a:p>
      </dgm:t>
    </dgm:pt>
    <dgm:pt modelId="{EB8BA603-C558-4119-9A60-85647DE90AB9}" type="parTrans" cxnId="{454EAFB8-01E2-4353-835B-44F57FFC745B}">
      <dgm:prSet/>
      <dgm:spPr/>
      <dgm:t>
        <a:bodyPr/>
        <a:lstStyle/>
        <a:p>
          <a:endParaRPr lang="id-ID"/>
        </a:p>
      </dgm:t>
    </dgm:pt>
    <dgm:pt modelId="{B55E31CB-2C42-4848-B8BE-98D8CED26942}" type="sibTrans" cxnId="{454EAFB8-01E2-4353-835B-44F57FFC745B}">
      <dgm:prSet/>
      <dgm:spPr/>
      <dgm:t>
        <a:bodyPr/>
        <a:lstStyle/>
        <a:p>
          <a:endParaRPr lang="id-ID"/>
        </a:p>
      </dgm:t>
    </dgm:pt>
    <dgm:pt modelId="{53B64947-9D90-40A0-80DD-8763A4DFC17A}">
      <dgm:prSet phldrT="[Text]"/>
      <dgm:spPr>
        <a:solidFill>
          <a:schemeClr val="accent5">
            <a:lumMod val="75000"/>
            <a:alpha val="50000"/>
          </a:schemeClr>
        </a:solidFill>
      </dgm:spPr>
      <dgm:t>
        <a:bodyPr/>
        <a:lstStyle/>
        <a:p>
          <a:r>
            <a:rPr lang="id-ID" dirty="0" smtClean="0"/>
            <a:t>Perusahaan Asuransi Umum Syariah</a:t>
          </a:r>
          <a:endParaRPr lang="id-ID" dirty="0"/>
        </a:p>
      </dgm:t>
    </dgm:pt>
    <dgm:pt modelId="{E21F0006-4693-4479-B5D6-C335FAE22E74}" type="parTrans" cxnId="{62505DF4-DFF8-4314-AFF9-8DBA18BC8E4E}">
      <dgm:prSet/>
      <dgm:spPr/>
      <dgm:t>
        <a:bodyPr/>
        <a:lstStyle/>
        <a:p>
          <a:endParaRPr lang="id-ID"/>
        </a:p>
      </dgm:t>
    </dgm:pt>
    <dgm:pt modelId="{64B74711-5F9E-41D3-9C3E-3E9DD0D15081}" type="sibTrans" cxnId="{62505DF4-DFF8-4314-AFF9-8DBA18BC8E4E}">
      <dgm:prSet/>
      <dgm:spPr/>
      <dgm:t>
        <a:bodyPr/>
        <a:lstStyle/>
        <a:p>
          <a:endParaRPr lang="id-ID"/>
        </a:p>
      </dgm:t>
    </dgm:pt>
    <dgm:pt modelId="{78B8B4C2-3D93-4C5A-B35E-DF18A437D591}" type="pres">
      <dgm:prSet presAssocID="{F705DC96-419E-4E90-BCD4-23FDA97C1383}" presName="Name0" presStyleCnt="0">
        <dgm:presLayoutVars>
          <dgm:chMax val="7"/>
          <dgm:dir/>
          <dgm:resizeHandles val="exact"/>
        </dgm:presLayoutVars>
      </dgm:prSet>
      <dgm:spPr/>
    </dgm:pt>
    <dgm:pt modelId="{E90ADDDD-8D49-405C-9F36-E968F6D2AA39}" type="pres">
      <dgm:prSet presAssocID="{F705DC96-419E-4E90-BCD4-23FDA97C1383}" presName="ellipse1" presStyleLbl="vennNode1" presStyleIdx="0" presStyleCnt="3" custScaleY="66694">
        <dgm:presLayoutVars>
          <dgm:bulletEnabled val="1"/>
        </dgm:presLayoutVars>
      </dgm:prSet>
      <dgm:spPr/>
      <dgm:t>
        <a:bodyPr/>
        <a:lstStyle/>
        <a:p>
          <a:endParaRPr lang="id-ID"/>
        </a:p>
      </dgm:t>
    </dgm:pt>
    <dgm:pt modelId="{24495A45-6DE0-47B6-B974-C507D13A30CC}" type="pres">
      <dgm:prSet presAssocID="{F705DC96-419E-4E90-BCD4-23FDA97C1383}" presName="ellipse2" presStyleLbl="vennNode1" presStyleIdx="1" presStyleCnt="3" custScaleY="65583" custLinFactNeighborX="529" custLinFactNeighborY="4047">
        <dgm:presLayoutVars>
          <dgm:bulletEnabled val="1"/>
        </dgm:presLayoutVars>
      </dgm:prSet>
      <dgm:spPr/>
      <dgm:t>
        <a:bodyPr/>
        <a:lstStyle/>
        <a:p>
          <a:endParaRPr lang="id-ID"/>
        </a:p>
      </dgm:t>
    </dgm:pt>
    <dgm:pt modelId="{77C15E0F-0105-4815-8D18-C01DB17501C6}" type="pres">
      <dgm:prSet presAssocID="{F705DC96-419E-4E90-BCD4-23FDA97C1383}" presName="ellipse3" presStyleLbl="vennNode1" presStyleIdx="2" presStyleCnt="3" custScaleY="68128" custLinFactNeighborY="803">
        <dgm:presLayoutVars>
          <dgm:bulletEnabled val="1"/>
        </dgm:presLayoutVars>
      </dgm:prSet>
      <dgm:spPr/>
      <dgm:t>
        <a:bodyPr/>
        <a:lstStyle/>
        <a:p>
          <a:endParaRPr lang="id-ID"/>
        </a:p>
      </dgm:t>
    </dgm:pt>
  </dgm:ptLst>
  <dgm:cxnLst>
    <dgm:cxn modelId="{62505DF4-DFF8-4314-AFF9-8DBA18BC8E4E}" srcId="{F705DC96-419E-4E90-BCD4-23FDA97C1383}" destId="{53B64947-9D90-40A0-80DD-8763A4DFC17A}" srcOrd="2" destOrd="0" parTransId="{E21F0006-4693-4479-B5D6-C335FAE22E74}" sibTransId="{64B74711-5F9E-41D3-9C3E-3E9DD0D15081}"/>
    <dgm:cxn modelId="{862129F6-0F73-4AB5-A160-9F4867083435}" type="presOf" srcId="{53B64947-9D90-40A0-80DD-8763A4DFC17A}" destId="{77C15E0F-0105-4815-8D18-C01DB17501C6}" srcOrd="0" destOrd="0" presId="urn:microsoft.com/office/officeart/2005/8/layout/rings+Icon"/>
    <dgm:cxn modelId="{454EAFB8-01E2-4353-835B-44F57FFC745B}" srcId="{F705DC96-419E-4E90-BCD4-23FDA97C1383}" destId="{26778747-723F-4677-8CF5-593B233675A6}" srcOrd="1" destOrd="0" parTransId="{EB8BA603-C558-4119-9A60-85647DE90AB9}" sibTransId="{B55E31CB-2C42-4848-B8BE-98D8CED26942}"/>
    <dgm:cxn modelId="{C13F0C13-F8E2-4A39-903F-EF4CA3A2ADB4}" type="presOf" srcId="{F705DC96-419E-4E90-BCD4-23FDA97C1383}" destId="{78B8B4C2-3D93-4C5A-B35E-DF18A437D591}" srcOrd="0" destOrd="0" presId="urn:microsoft.com/office/officeart/2005/8/layout/rings+Icon"/>
    <dgm:cxn modelId="{40995E65-BD38-4CEB-9183-59D049AB97E3}" srcId="{F705DC96-419E-4E90-BCD4-23FDA97C1383}" destId="{FDDA9C1F-5A6C-4250-8D01-27695F493B32}" srcOrd="0" destOrd="0" parTransId="{DC292832-0F45-4CA7-BFD2-04A3017EA748}" sibTransId="{DA0FDD14-E6B8-4FFB-A0EE-540967835E8D}"/>
    <dgm:cxn modelId="{D68FD27B-803C-4DCF-9AA1-BA0496A74FC0}" type="presOf" srcId="{FDDA9C1F-5A6C-4250-8D01-27695F493B32}" destId="{E90ADDDD-8D49-405C-9F36-E968F6D2AA39}" srcOrd="0" destOrd="0" presId="urn:microsoft.com/office/officeart/2005/8/layout/rings+Icon"/>
    <dgm:cxn modelId="{680721CA-78D1-47B0-8320-756C2B542830}" type="presOf" srcId="{26778747-723F-4677-8CF5-593B233675A6}" destId="{24495A45-6DE0-47B6-B974-C507D13A30CC}" srcOrd="0" destOrd="0" presId="urn:microsoft.com/office/officeart/2005/8/layout/rings+Icon"/>
    <dgm:cxn modelId="{AF4FA34A-822F-423C-8C7C-B0EA1F8B0815}" type="presParOf" srcId="{78B8B4C2-3D93-4C5A-B35E-DF18A437D591}" destId="{E90ADDDD-8D49-405C-9F36-E968F6D2AA39}" srcOrd="0" destOrd="0" presId="urn:microsoft.com/office/officeart/2005/8/layout/rings+Icon"/>
    <dgm:cxn modelId="{31BA8866-135A-4520-B1E6-CB486B4FE848}" type="presParOf" srcId="{78B8B4C2-3D93-4C5A-B35E-DF18A437D591}" destId="{24495A45-6DE0-47B6-B974-C507D13A30CC}" srcOrd="1" destOrd="0" presId="urn:microsoft.com/office/officeart/2005/8/layout/rings+Icon"/>
    <dgm:cxn modelId="{4E793F5C-64C0-4DF8-AA02-0109D8C6E187}" type="presParOf" srcId="{78B8B4C2-3D93-4C5A-B35E-DF18A437D591}" destId="{77C15E0F-0105-4815-8D18-C01DB17501C6}"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0A9A1-44F1-4990-B4C0-AB584E83630E}"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id-ID"/>
        </a:p>
      </dgm:t>
    </dgm:pt>
    <dgm:pt modelId="{64510607-2C90-4BA5-9C00-BDF7E2605B87}">
      <dgm:prSet phldrT="[Text]"/>
      <dgm:spPr/>
      <dgm:t>
        <a:bodyPr/>
        <a:lstStyle/>
        <a:p>
          <a:r>
            <a:rPr lang="id-ID" dirty="0" smtClean="0"/>
            <a:t>Pengembangan Produk</a:t>
          </a:r>
          <a:endParaRPr lang="id-ID" dirty="0"/>
        </a:p>
      </dgm:t>
    </dgm:pt>
    <dgm:pt modelId="{91DF2930-5730-4992-BA40-57AF2DEEB17B}" type="parTrans" cxnId="{FEFA8041-A778-41EE-B427-7EE993B38978}">
      <dgm:prSet/>
      <dgm:spPr/>
      <dgm:t>
        <a:bodyPr/>
        <a:lstStyle/>
        <a:p>
          <a:endParaRPr lang="id-ID"/>
        </a:p>
      </dgm:t>
    </dgm:pt>
    <dgm:pt modelId="{BEA8971B-F962-49DF-8B1E-D782290FADA0}" type="sibTrans" cxnId="{FEFA8041-A778-41EE-B427-7EE993B38978}">
      <dgm:prSet/>
      <dgm:spPr/>
      <dgm:t>
        <a:bodyPr/>
        <a:lstStyle/>
        <a:p>
          <a:endParaRPr lang="id-ID"/>
        </a:p>
      </dgm:t>
    </dgm:pt>
    <dgm:pt modelId="{739BCB4A-257B-4C5A-9A74-DD9521E3C59D}">
      <dgm:prSet phldrT="[Text]">
        <dgm:style>
          <a:lnRef idx="1">
            <a:schemeClr val="accent1"/>
          </a:lnRef>
          <a:fillRef idx="3">
            <a:schemeClr val="accent1"/>
          </a:fillRef>
          <a:effectRef idx="2">
            <a:schemeClr val="accent1"/>
          </a:effectRef>
          <a:fontRef idx="minor">
            <a:schemeClr val="lt1"/>
          </a:fontRef>
        </dgm:style>
      </dgm:prSet>
      <dgm:spPr/>
      <dgm:t>
        <a:bodyPr/>
        <a:lstStyle/>
        <a:p>
          <a:r>
            <a:rPr lang="id-ID" dirty="0" smtClean="0"/>
            <a:t>Pemasaran</a:t>
          </a:r>
          <a:endParaRPr lang="id-ID" dirty="0"/>
        </a:p>
      </dgm:t>
    </dgm:pt>
    <dgm:pt modelId="{549CE274-B377-4124-AC72-C10CEAA3A51A}" type="parTrans" cxnId="{F3FE0F71-B911-4722-B334-AACCE41ECDDF}">
      <dgm:prSet/>
      <dgm:spPr/>
      <dgm:t>
        <a:bodyPr/>
        <a:lstStyle/>
        <a:p>
          <a:endParaRPr lang="id-ID"/>
        </a:p>
      </dgm:t>
    </dgm:pt>
    <dgm:pt modelId="{64DE4DA3-F782-4DC0-8C6A-44BAD8DD6D9F}" type="sibTrans" cxnId="{F3FE0F71-B911-4722-B334-AACCE41ECDDF}">
      <dgm:prSet/>
      <dgm:spPr/>
      <dgm:t>
        <a:bodyPr/>
        <a:lstStyle/>
        <a:p>
          <a:endParaRPr lang="id-ID"/>
        </a:p>
      </dgm:t>
    </dgm:pt>
    <dgm:pt modelId="{FED17857-E640-4076-871B-C16AF836BDF6}">
      <dgm:prSet phldrT="[Text]">
        <dgm:style>
          <a:lnRef idx="1">
            <a:schemeClr val="accent3"/>
          </a:lnRef>
          <a:fillRef idx="3">
            <a:schemeClr val="accent3"/>
          </a:fillRef>
          <a:effectRef idx="2">
            <a:schemeClr val="accent3"/>
          </a:effectRef>
          <a:fontRef idx="minor">
            <a:schemeClr val="lt1"/>
          </a:fontRef>
        </dgm:style>
      </dgm:prSet>
      <dgm:spPr>
        <a:solidFill>
          <a:srgbClr val="0070C0"/>
        </a:solidFill>
        <a:ln>
          <a:noFill/>
        </a:ln>
        <a:effectLst>
          <a:outerShdw blurRad="44450" dist="27940" dir="5400000" algn="ctr">
            <a:srgbClr val="000000">
              <a:alpha val="32000"/>
            </a:srgbClr>
          </a:outerShdw>
        </a:effectLst>
      </dgm:spPr>
      <dgm:t>
        <a:bodyPr/>
        <a:lstStyle/>
        <a:p>
          <a:r>
            <a:rPr lang="id-ID" i="1" dirty="0" smtClean="0"/>
            <a:t>Underwriting</a:t>
          </a:r>
          <a:endParaRPr lang="id-ID" i="1" dirty="0"/>
        </a:p>
      </dgm:t>
    </dgm:pt>
    <dgm:pt modelId="{B3F61D28-1D69-41B4-94FB-61B8B7ECDC0B}" type="parTrans" cxnId="{422FD545-8F44-4DC1-BCD0-79E6C1487BE8}">
      <dgm:prSet/>
      <dgm:spPr/>
      <dgm:t>
        <a:bodyPr/>
        <a:lstStyle/>
        <a:p>
          <a:endParaRPr lang="id-ID"/>
        </a:p>
      </dgm:t>
    </dgm:pt>
    <dgm:pt modelId="{6D6F0D1E-1648-4164-BD93-585AC7B10C22}" type="sibTrans" cxnId="{422FD545-8F44-4DC1-BCD0-79E6C1487BE8}">
      <dgm:prSet/>
      <dgm:spPr/>
      <dgm:t>
        <a:bodyPr/>
        <a:lstStyle/>
        <a:p>
          <a:endParaRPr lang="id-ID"/>
        </a:p>
      </dgm:t>
    </dgm:pt>
    <dgm:pt modelId="{DDEB3844-BB09-49D8-A277-5BD38D7E95B9}">
      <dgm:prSet phldrT="[Text]"/>
      <dgm:spPr>
        <a:solidFill>
          <a:srgbClr val="7030A0"/>
        </a:solidFill>
      </dgm:spPr>
      <dgm:t>
        <a:bodyPr/>
        <a:lstStyle/>
        <a:p>
          <a:r>
            <a:rPr lang="id-ID" dirty="0" smtClean="0"/>
            <a:t>Pengelolaan Dana</a:t>
          </a:r>
          <a:endParaRPr lang="id-ID" dirty="0"/>
        </a:p>
      </dgm:t>
    </dgm:pt>
    <dgm:pt modelId="{ECFA5E77-3FD2-43B7-8AC6-CA87E74FA2B9}" type="parTrans" cxnId="{9DDFE49B-F860-4C97-9FE6-571779C0C1BB}">
      <dgm:prSet/>
      <dgm:spPr/>
      <dgm:t>
        <a:bodyPr/>
        <a:lstStyle/>
        <a:p>
          <a:endParaRPr lang="id-ID"/>
        </a:p>
      </dgm:t>
    </dgm:pt>
    <dgm:pt modelId="{5B7B1FAF-6BE9-4580-93BE-0576ED246417}" type="sibTrans" cxnId="{9DDFE49B-F860-4C97-9FE6-571779C0C1BB}">
      <dgm:prSet/>
      <dgm:spPr/>
      <dgm:t>
        <a:bodyPr/>
        <a:lstStyle/>
        <a:p>
          <a:endParaRPr lang="id-ID"/>
        </a:p>
      </dgm:t>
    </dgm:pt>
    <dgm:pt modelId="{44CF0A1B-A3D1-4415-A447-82645C492CD8}">
      <dgm:prSet phldrT="[Text]"/>
      <dgm:spPr>
        <a:solidFill>
          <a:srgbClr val="92D050"/>
        </a:solidFill>
      </dgm:spPr>
      <dgm:t>
        <a:bodyPr/>
        <a:lstStyle/>
        <a:p>
          <a:r>
            <a:rPr lang="id-ID" dirty="0" smtClean="0"/>
            <a:t>Penempatan Reasuransi</a:t>
          </a:r>
          <a:endParaRPr lang="id-ID" dirty="0"/>
        </a:p>
      </dgm:t>
    </dgm:pt>
    <dgm:pt modelId="{F599EBD6-7DD5-4A03-832E-EED8C0C51325}" type="parTrans" cxnId="{05444A6D-6088-4933-B022-E9FDFD2B4772}">
      <dgm:prSet/>
      <dgm:spPr/>
      <dgm:t>
        <a:bodyPr/>
        <a:lstStyle/>
        <a:p>
          <a:endParaRPr lang="id-ID"/>
        </a:p>
      </dgm:t>
    </dgm:pt>
    <dgm:pt modelId="{6D9FE3F1-3262-4920-9800-67783EE2F5F1}" type="sibTrans" cxnId="{05444A6D-6088-4933-B022-E9FDFD2B4772}">
      <dgm:prSet/>
      <dgm:spPr/>
      <dgm:t>
        <a:bodyPr/>
        <a:lstStyle/>
        <a:p>
          <a:endParaRPr lang="id-ID"/>
        </a:p>
      </dgm:t>
    </dgm:pt>
    <dgm:pt modelId="{1380676C-5EC7-4165-B0BF-9A28AA8FB308}">
      <dgm:prSet phldrT="[Text]"/>
      <dgm:spPr>
        <a:solidFill>
          <a:srgbClr val="00B050"/>
        </a:solidFill>
      </dgm:spPr>
      <dgm:t>
        <a:bodyPr/>
        <a:lstStyle/>
        <a:p>
          <a:r>
            <a:rPr lang="id-ID" dirty="0" smtClean="0"/>
            <a:t>Pemrosesan Klaim</a:t>
          </a:r>
          <a:endParaRPr lang="id-ID" dirty="0"/>
        </a:p>
      </dgm:t>
    </dgm:pt>
    <dgm:pt modelId="{46C77E84-806C-4067-95F7-E144EE26E7A0}" type="parTrans" cxnId="{8C835156-9310-4B58-A0BE-7A10A23E2628}">
      <dgm:prSet/>
      <dgm:spPr/>
      <dgm:t>
        <a:bodyPr/>
        <a:lstStyle/>
        <a:p>
          <a:endParaRPr lang="id-ID"/>
        </a:p>
      </dgm:t>
    </dgm:pt>
    <dgm:pt modelId="{8698241E-3ADE-450F-94F1-60ED506DC2E7}" type="sibTrans" cxnId="{8C835156-9310-4B58-A0BE-7A10A23E2628}">
      <dgm:prSet/>
      <dgm:spPr/>
      <dgm:t>
        <a:bodyPr/>
        <a:lstStyle/>
        <a:p>
          <a:endParaRPr lang="id-ID"/>
        </a:p>
      </dgm:t>
    </dgm:pt>
    <dgm:pt modelId="{D66D672B-1942-4E82-9DB1-AF1E64FE2AC7}" type="pres">
      <dgm:prSet presAssocID="{FD00A9A1-44F1-4990-B4C0-AB584E83630E}" presName="diagram" presStyleCnt="0">
        <dgm:presLayoutVars>
          <dgm:dir/>
          <dgm:resizeHandles val="exact"/>
        </dgm:presLayoutVars>
      </dgm:prSet>
      <dgm:spPr/>
      <dgm:t>
        <a:bodyPr/>
        <a:lstStyle/>
        <a:p>
          <a:endParaRPr lang="id-ID"/>
        </a:p>
      </dgm:t>
    </dgm:pt>
    <dgm:pt modelId="{0640925E-741D-486D-8ACB-59D02A029EAB}" type="pres">
      <dgm:prSet presAssocID="{64510607-2C90-4BA5-9C00-BDF7E2605B87}" presName="node" presStyleLbl="node1" presStyleIdx="0" presStyleCnt="6">
        <dgm:presLayoutVars>
          <dgm:bulletEnabled val="1"/>
        </dgm:presLayoutVars>
      </dgm:prSet>
      <dgm:spPr/>
      <dgm:t>
        <a:bodyPr/>
        <a:lstStyle/>
        <a:p>
          <a:endParaRPr lang="id-ID"/>
        </a:p>
      </dgm:t>
    </dgm:pt>
    <dgm:pt modelId="{DF5C4B1C-53FC-4C18-BEA7-B4FAABE55BD5}" type="pres">
      <dgm:prSet presAssocID="{BEA8971B-F962-49DF-8B1E-D782290FADA0}" presName="sibTrans" presStyleLbl="sibTrans2D1" presStyleIdx="0" presStyleCnt="5"/>
      <dgm:spPr/>
      <dgm:t>
        <a:bodyPr/>
        <a:lstStyle/>
        <a:p>
          <a:endParaRPr lang="id-ID"/>
        </a:p>
      </dgm:t>
    </dgm:pt>
    <dgm:pt modelId="{D7BC4FF4-0ED4-430B-B60B-2DE0D280030F}" type="pres">
      <dgm:prSet presAssocID="{BEA8971B-F962-49DF-8B1E-D782290FADA0}" presName="connectorText" presStyleLbl="sibTrans2D1" presStyleIdx="0" presStyleCnt="5"/>
      <dgm:spPr/>
      <dgm:t>
        <a:bodyPr/>
        <a:lstStyle/>
        <a:p>
          <a:endParaRPr lang="id-ID"/>
        </a:p>
      </dgm:t>
    </dgm:pt>
    <dgm:pt modelId="{38421919-A375-4845-A481-7C0D21F64ABE}" type="pres">
      <dgm:prSet presAssocID="{739BCB4A-257B-4C5A-9A74-DD9521E3C59D}" presName="node" presStyleLbl="node1" presStyleIdx="1" presStyleCnt="6">
        <dgm:presLayoutVars>
          <dgm:bulletEnabled val="1"/>
        </dgm:presLayoutVars>
      </dgm:prSet>
      <dgm:spPr/>
      <dgm:t>
        <a:bodyPr/>
        <a:lstStyle/>
        <a:p>
          <a:endParaRPr lang="id-ID"/>
        </a:p>
      </dgm:t>
    </dgm:pt>
    <dgm:pt modelId="{4C7CE548-AD2E-4329-B1F2-E491D08AEBB2}" type="pres">
      <dgm:prSet presAssocID="{64DE4DA3-F782-4DC0-8C6A-44BAD8DD6D9F}" presName="sibTrans" presStyleLbl="sibTrans2D1" presStyleIdx="1" presStyleCnt="5"/>
      <dgm:spPr/>
      <dgm:t>
        <a:bodyPr/>
        <a:lstStyle/>
        <a:p>
          <a:endParaRPr lang="id-ID"/>
        </a:p>
      </dgm:t>
    </dgm:pt>
    <dgm:pt modelId="{F7D38F5D-C4B0-4D74-AF3F-7F6C76B33DFA}" type="pres">
      <dgm:prSet presAssocID="{64DE4DA3-F782-4DC0-8C6A-44BAD8DD6D9F}" presName="connectorText" presStyleLbl="sibTrans2D1" presStyleIdx="1" presStyleCnt="5"/>
      <dgm:spPr/>
      <dgm:t>
        <a:bodyPr/>
        <a:lstStyle/>
        <a:p>
          <a:endParaRPr lang="id-ID"/>
        </a:p>
      </dgm:t>
    </dgm:pt>
    <dgm:pt modelId="{6F9B2055-18E8-48D5-9E57-C44CADAEF419}" type="pres">
      <dgm:prSet presAssocID="{FED17857-E640-4076-871B-C16AF836BDF6}" presName="node" presStyleLbl="node1" presStyleIdx="2" presStyleCnt="6">
        <dgm:presLayoutVars>
          <dgm:bulletEnabled val="1"/>
        </dgm:presLayoutVars>
      </dgm:prSet>
      <dgm:spPr/>
      <dgm:t>
        <a:bodyPr/>
        <a:lstStyle/>
        <a:p>
          <a:endParaRPr lang="id-ID"/>
        </a:p>
      </dgm:t>
    </dgm:pt>
    <dgm:pt modelId="{413291B2-B7E9-4061-B966-37B5F9AA46AA}" type="pres">
      <dgm:prSet presAssocID="{6D6F0D1E-1648-4164-BD93-585AC7B10C22}" presName="sibTrans" presStyleLbl="sibTrans2D1" presStyleIdx="2" presStyleCnt="5"/>
      <dgm:spPr/>
      <dgm:t>
        <a:bodyPr/>
        <a:lstStyle/>
        <a:p>
          <a:endParaRPr lang="id-ID"/>
        </a:p>
      </dgm:t>
    </dgm:pt>
    <dgm:pt modelId="{AF7ED6C8-64FA-45B6-8E8E-C86C68DD9D69}" type="pres">
      <dgm:prSet presAssocID="{6D6F0D1E-1648-4164-BD93-585AC7B10C22}" presName="connectorText" presStyleLbl="sibTrans2D1" presStyleIdx="2" presStyleCnt="5"/>
      <dgm:spPr/>
      <dgm:t>
        <a:bodyPr/>
        <a:lstStyle/>
        <a:p>
          <a:endParaRPr lang="id-ID"/>
        </a:p>
      </dgm:t>
    </dgm:pt>
    <dgm:pt modelId="{28D7B33B-68A6-4559-B2EC-7ED7A6877F68}" type="pres">
      <dgm:prSet presAssocID="{DDEB3844-BB09-49D8-A277-5BD38D7E95B9}" presName="node" presStyleLbl="node1" presStyleIdx="3" presStyleCnt="6">
        <dgm:presLayoutVars>
          <dgm:bulletEnabled val="1"/>
        </dgm:presLayoutVars>
      </dgm:prSet>
      <dgm:spPr/>
      <dgm:t>
        <a:bodyPr/>
        <a:lstStyle/>
        <a:p>
          <a:endParaRPr lang="id-ID"/>
        </a:p>
      </dgm:t>
    </dgm:pt>
    <dgm:pt modelId="{9AE63DF1-F96E-4A50-9C3F-450A1B0D9407}" type="pres">
      <dgm:prSet presAssocID="{5B7B1FAF-6BE9-4580-93BE-0576ED246417}" presName="sibTrans" presStyleLbl="sibTrans2D1" presStyleIdx="3" presStyleCnt="5"/>
      <dgm:spPr/>
      <dgm:t>
        <a:bodyPr/>
        <a:lstStyle/>
        <a:p>
          <a:endParaRPr lang="id-ID"/>
        </a:p>
      </dgm:t>
    </dgm:pt>
    <dgm:pt modelId="{6C147605-07E5-4664-8A06-B3C90714AC05}" type="pres">
      <dgm:prSet presAssocID="{5B7B1FAF-6BE9-4580-93BE-0576ED246417}" presName="connectorText" presStyleLbl="sibTrans2D1" presStyleIdx="3" presStyleCnt="5"/>
      <dgm:spPr/>
      <dgm:t>
        <a:bodyPr/>
        <a:lstStyle/>
        <a:p>
          <a:endParaRPr lang="id-ID"/>
        </a:p>
      </dgm:t>
    </dgm:pt>
    <dgm:pt modelId="{DE8C2708-17CA-43F0-8584-F27A4D978D39}" type="pres">
      <dgm:prSet presAssocID="{44CF0A1B-A3D1-4415-A447-82645C492CD8}" presName="node" presStyleLbl="node1" presStyleIdx="4" presStyleCnt="6">
        <dgm:presLayoutVars>
          <dgm:bulletEnabled val="1"/>
        </dgm:presLayoutVars>
      </dgm:prSet>
      <dgm:spPr/>
      <dgm:t>
        <a:bodyPr/>
        <a:lstStyle/>
        <a:p>
          <a:endParaRPr lang="id-ID"/>
        </a:p>
      </dgm:t>
    </dgm:pt>
    <dgm:pt modelId="{396368B8-99E1-4D69-95F5-E35AF1B8C6EF}" type="pres">
      <dgm:prSet presAssocID="{6D9FE3F1-3262-4920-9800-67783EE2F5F1}" presName="sibTrans" presStyleLbl="sibTrans2D1" presStyleIdx="4" presStyleCnt="5"/>
      <dgm:spPr/>
      <dgm:t>
        <a:bodyPr/>
        <a:lstStyle/>
        <a:p>
          <a:endParaRPr lang="id-ID"/>
        </a:p>
      </dgm:t>
    </dgm:pt>
    <dgm:pt modelId="{C365B43C-081F-4487-BFC8-851CC439E37D}" type="pres">
      <dgm:prSet presAssocID="{6D9FE3F1-3262-4920-9800-67783EE2F5F1}" presName="connectorText" presStyleLbl="sibTrans2D1" presStyleIdx="4" presStyleCnt="5"/>
      <dgm:spPr/>
      <dgm:t>
        <a:bodyPr/>
        <a:lstStyle/>
        <a:p>
          <a:endParaRPr lang="id-ID"/>
        </a:p>
      </dgm:t>
    </dgm:pt>
    <dgm:pt modelId="{84084CD8-3D33-409A-BF8B-CB5D18681293}" type="pres">
      <dgm:prSet presAssocID="{1380676C-5EC7-4165-B0BF-9A28AA8FB308}" presName="node" presStyleLbl="node1" presStyleIdx="5" presStyleCnt="6">
        <dgm:presLayoutVars>
          <dgm:bulletEnabled val="1"/>
        </dgm:presLayoutVars>
      </dgm:prSet>
      <dgm:spPr/>
      <dgm:t>
        <a:bodyPr/>
        <a:lstStyle/>
        <a:p>
          <a:endParaRPr lang="id-ID"/>
        </a:p>
      </dgm:t>
    </dgm:pt>
  </dgm:ptLst>
  <dgm:cxnLst>
    <dgm:cxn modelId="{8C835156-9310-4B58-A0BE-7A10A23E2628}" srcId="{FD00A9A1-44F1-4990-B4C0-AB584E83630E}" destId="{1380676C-5EC7-4165-B0BF-9A28AA8FB308}" srcOrd="5" destOrd="0" parTransId="{46C77E84-806C-4067-95F7-E144EE26E7A0}" sibTransId="{8698241E-3ADE-450F-94F1-60ED506DC2E7}"/>
    <dgm:cxn modelId="{422FD545-8F44-4DC1-BCD0-79E6C1487BE8}" srcId="{FD00A9A1-44F1-4990-B4C0-AB584E83630E}" destId="{FED17857-E640-4076-871B-C16AF836BDF6}" srcOrd="2" destOrd="0" parTransId="{B3F61D28-1D69-41B4-94FB-61B8B7ECDC0B}" sibTransId="{6D6F0D1E-1648-4164-BD93-585AC7B10C22}"/>
    <dgm:cxn modelId="{A3B2131E-EA44-4B2D-A464-39EA2898C5AE}" type="presOf" srcId="{FD00A9A1-44F1-4990-B4C0-AB584E83630E}" destId="{D66D672B-1942-4E82-9DB1-AF1E64FE2AC7}" srcOrd="0" destOrd="0" presId="urn:microsoft.com/office/officeart/2005/8/layout/process5"/>
    <dgm:cxn modelId="{ABC1D47A-89C9-4BDB-AD38-BE9085E747C2}" type="presOf" srcId="{44CF0A1B-A3D1-4415-A447-82645C492CD8}" destId="{DE8C2708-17CA-43F0-8584-F27A4D978D39}" srcOrd="0" destOrd="0" presId="urn:microsoft.com/office/officeart/2005/8/layout/process5"/>
    <dgm:cxn modelId="{DADDD36A-B545-489C-94B6-275C8422C6A8}" type="presOf" srcId="{5B7B1FAF-6BE9-4580-93BE-0576ED246417}" destId="{6C147605-07E5-4664-8A06-B3C90714AC05}" srcOrd="1" destOrd="0" presId="urn:microsoft.com/office/officeart/2005/8/layout/process5"/>
    <dgm:cxn modelId="{6F495395-537B-4BE3-A460-AA694891F580}" type="presOf" srcId="{DDEB3844-BB09-49D8-A277-5BD38D7E95B9}" destId="{28D7B33B-68A6-4559-B2EC-7ED7A6877F68}" srcOrd="0" destOrd="0" presId="urn:microsoft.com/office/officeart/2005/8/layout/process5"/>
    <dgm:cxn modelId="{6E29E5B7-3574-4A53-986D-9030E2D4915A}" type="presOf" srcId="{6D6F0D1E-1648-4164-BD93-585AC7B10C22}" destId="{AF7ED6C8-64FA-45B6-8E8E-C86C68DD9D69}" srcOrd="1" destOrd="0" presId="urn:microsoft.com/office/officeart/2005/8/layout/process5"/>
    <dgm:cxn modelId="{5D2114E6-A510-47E9-8B1A-05C0344119E4}" type="presOf" srcId="{FED17857-E640-4076-871B-C16AF836BDF6}" destId="{6F9B2055-18E8-48D5-9E57-C44CADAEF419}" srcOrd="0" destOrd="0" presId="urn:microsoft.com/office/officeart/2005/8/layout/process5"/>
    <dgm:cxn modelId="{62D809F8-1374-4B35-A797-4BBE1A3B004F}" type="presOf" srcId="{6D9FE3F1-3262-4920-9800-67783EE2F5F1}" destId="{C365B43C-081F-4487-BFC8-851CC439E37D}" srcOrd="1" destOrd="0" presId="urn:microsoft.com/office/officeart/2005/8/layout/process5"/>
    <dgm:cxn modelId="{441B5B20-2940-4CD3-B441-A3EE974B0E10}" type="presOf" srcId="{BEA8971B-F962-49DF-8B1E-D782290FADA0}" destId="{DF5C4B1C-53FC-4C18-BEA7-B4FAABE55BD5}" srcOrd="0" destOrd="0" presId="urn:microsoft.com/office/officeart/2005/8/layout/process5"/>
    <dgm:cxn modelId="{05444A6D-6088-4933-B022-E9FDFD2B4772}" srcId="{FD00A9A1-44F1-4990-B4C0-AB584E83630E}" destId="{44CF0A1B-A3D1-4415-A447-82645C492CD8}" srcOrd="4" destOrd="0" parTransId="{F599EBD6-7DD5-4A03-832E-EED8C0C51325}" sibTransId="{6D9FE3F1-3262-4920-9800-67783EE2F5F1}"/>
    <dgm:cxn modelId="{516ED91D-AC55-4B65-A478-E36AF1AD8245}" type="presOf" srcId="{1380676C-5EC7-4165-B0BF-9A28AA8FB308}" destId="{84084CD8-3D33-409A-BF8B-CB5D18681293}" srcOrd="0" destOrd="0" presId="urn:microsoft.com/office/officeart/2005/8/layout/process5"/>
    <dgm:cxn modelId="{9DDFE49B-F860-4C97-9FE6-571779C0C1BB}" srcId="{FD00A9A1-44F1-4990-B4C0-AB584E83630E}" destId="{DDEB3844-BB09-49D8-A277-5BD38D7E95B9}" srcOrd="3" destOrd="0" parTransId="{ECFA5E77-3FD2-43B7-8AC6-CA87E74FA2B9}" sibTransId="{5B7B1FAF-6BE9-4580-93BE-0576ED246417}"/>
    <dgm:cxn modelId="{EC5B6FB7-1798-487C-8280-A2C44FA6C2F8}" type="presOf" srcId="{739BCB4A-257B-4C5A-9A74-DD9521E3C59D}" destId="{38421919-A375-4845-A481-7C0D21F64ABE}" srcOrd="0" destOrd="0" presId="urn:microsoft.com/office/officeart/2005/8/layout/process5"/>
    <dgm:cxn modelId="{03C484AB-97FC-4B7C-960A-136A4EDA1A0C}" type="presOf" srcId="{64510607-2C90-4BA5-9C00-BDF7E2605B87}" destId="{0640925E-741D-486D-8ACB-59D02A029EAB}" srcOrd="0" destOrd="0" presId="urn:microsoft.com/office/officeart/2005/8/layout/process5"/>
    <dgm:cxn modelId="{FEFA8041-A778-41EE-B427-7EE993B38978}" srcId="{FD00A9A1-44F1-4990-B4C0-AB584E83630E}" destId="{64510607-2C90-4BA5-9C00-BDF7E2605B87}" srcOrd="0" destOrd="0" parTransId="{91DF2930-5730-4992-BA40-57AF2DEEB17B}" sibTransId="{BEA8971B-F962-49DF-8B1E-D782290FADA0}"/>
    <dgm:cxn modelId="{591DC8B6-EFCB-43C0-A94B-5A6782367C08}" type="presOf" srcId="{6D9FE3F1-3262-4920-9800-67783EE2F5F1}" destId="{396368B8-99E1-4D69-95F5-E35AF1B8C6EF}" srcOrd="0" destOrd="0" presId="urn:microsoft.com/office/officeart/2005/8/layout/process5"/>
    <dgm:cxn modelId="{F3FE0F71-B911-4722-B334-AACCE41ECDDF}" srcId="{FD00A9A1-44F1-4990-B4C0-AB584E83630E}" destId="{739BCB4A-257B-4C5A-9A74-DD9521E3C59D}" srcOrd="1" destOrd="0" parTransId="{549CE274-B377-4124-AC72-C10CEAA3A51A}" sibTransId="{64DE4DA3-F782-4DC0-8C6A-44BAD8DD6D9F}"/>
    <dgm:cxn modelId="{B8536D2B-60E6-44DE-9E02-C01ABB17CD4D}" type="presOf" srcId="{64DE4DA3-F782-4DC0-8C6A-44BAD8DD6D9F}" destId="{F7D38F5D-C4B0-4D74-AF3F-7F6C76B33DFA}" srcOrd="1" destOrd="0" presId="urn:microsoft.com/office/officeart/2005/8/layout/process5"/>
    <dgm:cxn modelId="{75E3B514-5481-4838-AB13-4EBBEEC36241}" type="presOf" srcId="{64DE4DA3-F782-4DC0-8C6A-44BAD8DD6D9F}" destId="{4C7CE548-AD2E-4329-B1F2-E491D08AEBB2}" srcOrd="0" destOrd="0" presId="urn:microsoft.com/office/officeart/2005/8/layout/process5"/>
    <dgm:cxn modelId="{9A6CA43C-BE06-495D-9E4E-D1DAAF2B740D}" type="presOf" srcId="{5B7B1FAF-6BE9-4580-93BE-0576ED246417}" destId="{9AE63DF1-F96E-4A50-9C3F-450A1B0D9407}" srcOrd="0" destOrd="0" presId="urn:microsoft.com/office/officeart/2005/8/layout/process5"/>
    <dgm:cxn modelId="{94DD994D-8BBD-4808-A5A7-B986C68364BB}" type="presOf" srcId="{6D6F0D1E-1648-4164-BD93-585AC7B10C22}" destId="{413291B2-B7E9-4061-B966-37B5F9AA46AA}" srcOrd="0" destOrd="0" presId="urn:microsoft.com/office/officeart/2005/8/layout/process5"/>
    <dgm:cxn modelId="{E2CC894A-C839-4738-B3F8-2B229A828609}" type="presOf" srcId="{BEA8971B-F962-49DF-8B1E-D782290FADA0}" destId="{D7BC4FF4-0ED4-430B-B60B-2DE0D280030F}" srcOrd="1" destOrd="0" presId="urn:microsoft.com/office/officeart/2005/8/layout/process5"/>
    <dgm:cxn modelId="{045CF41E-BCBF-4B69-8ACE-48491401B005}" type="presParOf" srcId="{D66D672B-1942-4E82-9DB1-AF1E64FE2AC7}" destId="{0640925E-741D-486D-8ACB-59D02A029EAB}" srcOrd="0" destOrd="0" presId="urn:microsoft.com/office/officeart/2005/8/layout/process5"/>
    <dgm:cxn modelId="{E8F658B4-165E-4A10-8EA5-B1B05AB59B3D}" type="presParOf" srcId="{D66D672B-1942-4E82-9DB1-AF1E64FE2AC7}" destId="{DF5C4B1C-53FC-4C18-BEA7-B4FAABE55BD5}" srcOrd="1" destOrd="0" presId="urn:microsoft.com/office/officeart/2005/8/layout/process5"/>
    <dgm:cxn modelId="{0AC16C96-0D2C-4CEC-A108-314F594AC79F}" type="presParOf" srcId="{DF5C4B1C-53FC-4C18-BEA7-B4FAABE55BD5}" destId="{D7BC4FF4-0ED4-430B-B60B-2DE0D280030F}" srcOrd="0" destOrd="0" presId="urn:microsoft.com/office/officeart/2005/8/layout/process5"/>
    <dgm:cxn modelId="{DA8B20FB-57B6-41E5-A72C-8DF0E3E1125C}" type="presParOf" srcId="{D66D672B-1942-4E82-9DB1-AF1E64FE2AC7}" destId="{38421919-A375-4845-A481-7C0D21F64ABE}" srcOrd="2" destOrd="0" presId="urn:microsoft.com/office/officeart/2005/8/layout/process5"/>
    <dgm:cxn modelId="{2A295ABD-E36E-4D64-90F1-9076F6C3BCF6}" type="presParOf" srcId="{D66D672B-1942-4E82-9DB1-AF1E64FE2AC7}" destId="{4C7CE548-AD2E-4329-B1F2-E491D08AEBB2}" srcOrd="3" destOrd="0" presId="urn:microsoft.com/office/officeart/2005/8/layout/process5"/>
    <dgm:cxn modelId="{BA89CAEE-F7E1-4DAC-A375-C1F5EE3B8F4A}" type="presParOf" srcId="{4C7CE548-AD2E-4329-B1F2-E491D08AEBB2}" destId="{F7D38F5D-C4B0-4D74-AF3F-7F6C76B33DFA}" srcOrd="0" destOrd="0" presId="urn:microsoft.com/office/officeart/2005/8/layout/process5"/>
    <dgm:cxn modelId="{749B43A5-BB15-481F-9BC8-02A9E8A813C4}" type="presParOf" srcId="{D66D672B-1942-4E82-9DB1-AF1E64FE2AC7}" destId="{6F9B2055-18E8-48D5-9E57-C44CADAEF419}" srcOrd="4" destOrd="0" presId="urn:microsoft.com/office/officeart/2005/8/layout/process5"/>
    <dgm:cxn modelId="{366E8C5C-E0D8-4AA4-8F62-CAC2C306B6AF}" type="presParOf" srcId="{D66D672B-1942-4E82-9DB1-AF1E64FE2AC7}" destId="{413291B2-B7E9-4061-B966-37B5F9AA46AA}" srcOrd="5" destOrd="0" presId="urn:microsoft.com/office/officeart/2005/8/layout/process5"/>
    <dgm:cxn modelId="{DB2DC4E6-00AE-4310-9A76-79BD67728DAB}" type="presParOf" srcId="{413291B2-B7E9-4061-B966-37B5F9AA46AA}" destId="{AF7ED6C8-64FA-45B6-8E8E-C86C68DD9D69}" srcOrd="0" destOrd="0" presId="urn:microsoft.com/office/officeart/2005/8/layout/process5"/>
    <dgm:cxn modelId="{69544DE6-CAF6-4D39-8300-C1B35CCF39A1}" type="presParOf" srcId="{D66D672B-1942-4E82-9DB1-AF1E64FE2AC7}" destId="{28D7B33B-68A6-4559-B2EC-7ED7A6877F68}" srcOrd="6" destOrd="0" presId="urn:microsoft.com/office/officeart/2005/8/layout/process5"/>
    <dgm:cxn modelId="{1C247CA1-1FCD-4055-9CD9-D9189946FC4E}" type="presParOf" srcId="{D66D672B-1942-4E82-9DB1-AF1E64FE2AC7}" destId="{9AE63DF1-F96E-4A50-9C3F-450A1B0D9407}" srcOrd="7" destOrd="0" presId="urn:microsoft.com/office/officeart/2005/8/layout/process5"/>
    <dgm:cxn modelId="{E281A73D-8693-42EF-8780-333A206D5E3C}" type="presParOf" srcId="{9AE63DF1-F96E-4A50-9C3F-450A1B0D9407}" destId="{6C147605-07E5-4664-8A06-B3C90714AC05}" srcOrd="0" destOrd="0" presId="urn:microsoft.com/office/officeart/2005/8/layout/process5"/>
    <dgm:cxn modelId="{374F07B2-C9E2-463B-825E-29F2CF6CE2A7}" type="presParOf" srcId="{D66D672B-1942-4E82-9DB1-AF1E64FE2AC7}" destId="{DE8C2708-17CA-43F0-8584-F27A4D978D39}" srcOrd="8" destOrd="0" presId="urn:microsoft.com/office/officeart/2005/8/layout/process5"/>
    <dgm:cxn modelId="{3B619A53-A513-4E25-A550-833F2E3430F9}" type="presParOf" srcId="{D66D672B-1942-4E82-9DB1-AF1E64FE2AC7}" destId="{396368B8-99E1-4D69-95F5-E35AF1B8C6EF}" srcOrd="9" destOrd="0" presId="urn:microsoft.com/office/officeart/2005/8/layout/process5"/>
    <dgm:cxn modelId="{D2DD4A8C-5B99-4DF2-B2D6-75872D22EAB3}" type="presParOf" srcId="{396368B8-99E1-4D69-95F5-E35AF1B8C6EF}" destId="{C365B43C-081F-4487-BFC8-851CC439E37D}" srcOrd="0" destOrd="0" presId="urn:microsoft.com/office/officeart/2005/8/layout/process5"/>
    <dgm:cxn modelId="{B5B0BB7D-B6F9-45C6-A343-34360664EF34}" type="presParOf" srcId="{D66D672B-1942-4E82-9DB1-AF1E64FE2AC7}" destId="{84084CD8-3D33-409A-BF8B-CB5D18681293}" srcOrd="10" destOrd="0" presId="urn:microsoft.com/office/officeart/2005/8/layout/process5"/>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AC13DE-2A17-4565-B2E1-CE08159840F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id-ID"/>
        </a:p>
      </dgm:t>
    </dgm:pt>
    <dgm:pt modelId="{A94B174C-77F2-4D67-B221-FBEE97D4C07F}">
      <dgm:prSet phldrT="[Text]"/>
      <dgm:spPr/>
      <dgm:t>
        <a:bodyPr/>
        <a:lstStyle/>
        <a:p>
          <a:r>
            <a:rPr lang="id-ID" dirty="0" smtClean="0"/>
            <a:t>Aplikasi Peserta</a:t>
          </a:r>
          <a:endParaRPr lang="id-ID" dirty="0"/>
        </a:p>
      </dgm:t>
    </dgm:pt>
    <dgm:pt modelId="{1A9C43AD-F335-4F5D-9EB2-B0B7CD8ED2A5}" type="parTrans" cxnId="{5D9DE6BA-044C-43F9-998B-59DBF2373E92}">
      <dgm:prSet/>
      <dgm:spPr/>
      <dgm:t>
        <a:bodyPr/>
        <a:lstStyle/>
        <a:p>
          <a:endParaRPr lang="id-ID"/>
        </a:p>
      </dgm:t>
    </dgm:pt>
    <dgm:pt modelId="{E9D3F4CB-8E4D-4F94-AD70-A2B12EC706CA}" type="sibTrans" cxnId="{5D9DE6BA-044C-43F9-998B-59DBF2373E92}">
      <dgm:prSet/>
      <dgm:spPr/>
      <dgm:t>
        <a:bodyPr/>
        <a:lstStyle/>
        <a:p>
          <a:endParaRPr lang="id-ID"/>
        </a:p>
      </dgm:t>
    </dgm:pt>
    <dgm:pt modelId="{5050A4E0-E7E3-4E49-A328-487B16DCAC9B}">
      <dgm:prSet phldrT="[Text]"/>
      <dgm:spPr>
        <a:solidFill>
          <a:srgbClr val="C00000"/>
        </a:solidFill>
      </dgm:spPr>
      <dgm:t>
        <a:bodyPr/>
        <a:lstStyle/>
        <a:p>
          <a:r>
            <a:rPr lang="id-ID" dirty="0" smtClean="0"/>
            <a:t>Analisa Risiko</a:t>
          </a:r>
        </a:p>
      </dgm:t>
    </dgm:pt>
    <dgm:pt modelId="{A858B302-907B-46B5-A766-3345693AE398}" type="parTrans" cxnId="{952F415D-43D3-4500-94D7-577E55B231DB}">
      <dgm:prSet/>
      <dgm:spPr/>
      <dgm:t>
        <a:bodyPr/>
        <a:lstStyle/>
        <a:p>
          <a:endParaRPr lang="id-ID"/>
        </a:p>
      </dgm:t>
    </dgm:pt>
    <dgm:pt modelId="{974E2792-B4BB-45B1-A350-56FA4FE2FB48}" type="sibTrans" cxnId="{952F415D-43D3-4500-94D7-577E55B231DB}">
      <dgm:prSet/>
      <dgm:spPr/>
      <dgm:t>
        <a:bodyPr/>
        <a:lstStyle/>
        <a:p>
          <a:endParaRPr lang="id-ID"/>
        </a:p>
      </dgm:t>
    </dgm:pt>
    <dgm:pt modelId="{9FD2790C-3BB8-454B-94F6-8EB30B05763A}">
      <dgm:prSet phldrT="[Text]"/>
      <dgm:spPr/>
      <dgm:t>
        <a:bodyPr/>
        <a:lstStyle/>
        <a:p>
          <a:r>
            <a:rPr lang="id-ID" dirty="0" smtClean="0"/>
            <a:t>Penerbitan Polis</a:t>
          </a:r>
        </a:p>
      </dgm:t>
    </dgm:pt>
    <dgm:pt modelId="{9DE69080-DF0D-4476-A89F-EBB8D5EAFB0F}" type="parTrans" cxnId="{C8E7C3AB-AFD6-42FB-A29E-24A2D8523B65}">
      <dgm:prSet/>
      <dgm:spPr/>
      <dgm:t>
        <a:bodyPr/>
        <a:lstStyle/>
        <a:p>
          <a:endParaRPr lang="id-ID"/>
        </a:p>
      </dgm:t>
    </dgm:pt>
    <dgm:pt modelId="{F8C4FA5D-E249-46F1-978F-CEC503516770}" type="sibTrans" cxnId="{C8E7C3AB-AFD6-42FB-A29E-24A2D8523B65}">
      <dgm:prSet/>
      <dgm:spPr/>
      <dgm:t>
        <a:bodyPr/>
        <a:lstStyle/>
        <a:p>
          <a:endParaRPr lang="id-ID"/>
        </a:p>
      </dgm:t>
    </dgm:pt>
    <dgm:pt modelId="{9986E999-3E48-4543-8608-0B2961C19357}" type="pres">
      <dgm:prSet presAssocID="{B8AC13DE-2A17-4565-B2E1-CE08159840F4}" presName="CompostProcess" presStyleCnt="0">
        <dgm:presLayoutVars>
          <dgm:dir/>
          <dgm:resizeHandles val="exact"/>
        </dgm:presLayoutVars>
      </dgm:prSet>
      <dgm:spPr/>
      <dgm:t>
        <a:bodyPr/>
        <a:lstStyle/>
        <a:p>
          <a:endParaRPr lang="id-ID"/>
        </a:p>
      </dgm:t>
    </dgm:pt>
    <dgm:pt modelId="{FF689E35-8A24-4407-83D5-A5D87C82666B}" type="pres">
      <dgm:prSet presAssocID="{B8AC13DE-2A17-4565-B2E1-CE08159840F4}" presName="arrow" presStyleLbl="bgShp" presStyleIdx="0" presStyleCnt="1"/>
      <dgm:spPr/>
      <dgm:t>
        <a:bodyPr/>
        <a:lstStyle/>
        <a:p>
          <a:endParaRPr lang="id-ID"/>
        </a:p>
      </dgm:t>
    </dgm:pt>
    <dgm:pt modelId="{80265060-09C1-467F-90F9-0CBC01E3B9C2}" type="pres">
      <dgm:prSet presAssocID="{B8AC13DE-2A17-4565-B2E1-CE08159840F4}" presName="linearProcess" presStyleCnt="0"/>
      <dgm:spPr/>
      <dgm:t>
        <a:bodyPr/>
        <a:lstStyle/>
        <a:p>
          <a:endParaRPr lang="id-ID"/>
        </a:p>
      </dgm:t>
    </dgm:pt>
    <dgm:pt modelId="{5C4A9E50-73EC-43C7-B122-C932054336C8}" type="pres">
      <dgm:prSet presAssocID="{A94B174C-77F2-4D67-B221-FBEE97D4C07F}" presName="textNode" presStyleLbl="node1" presStyleIdx="0" presStyleCnt="3">
        <dgm:presLayoutVars>
          <dgm:bulletEnabled val="1"/>
        </dgm:presLayoutVars>
      </dgm:prSet>
      <dgm:spPr/>
      <dgm:t>
        <a:bodyPr/>
        <a:lstStyle/>
        <a:p>
          <a:endParaRPr lang="id-ID"/>
        </a:p>
      </dgm:t>
    </dgm:pt>
    <dgm:pt modelId="{A8C780D9-E3BC-4C3B-8380-D4B294277406}" type="pres">
      <dgm:prSet presAssocID="{E9D3F4CB-8E4D-4F94-AD70-A2B12EC706CA}" presName="sibTrans" presStyleCnt="0"/>
      <dgm:spPr/>
      <dgm:t>
        <a:bodyPr/>
        <a:lstStyle/>
        <a:p>
          <a:endParaRPr lang="id-ID"/>
        </a:p>
      </dgm:t>
    </dgm:pt>
    <dgm:pt modelId="{44069204-1ABC-4673-980A-D1DEDC59CA01}" type="pres">
      <dgm:prSet presAssocID="{5050A4E0-E7E3-4E49-A328-487B16DCAC9B}" presName="textNode" presStyleLbl="node1" presStyleIdx="1" presStyleCnt="3">
        <dgm:presLayoutVars>
          <dgm:bulletEnabled val="1"/>
        </dgm:presLayoutVars>
      </dgm:prSet>
      <dgm:spPr/>
      <dgm:t>
        <a:bodyPr/>
        <a:lstStyle/>
        <a:p>
          <a:endParaRPr lang="id-ID"/>
        </a:p>
      </dgm:t>
    </dgm:pt>
    <dgm:pt modelId="{524075B2-6BE1-4D24-899E-795A9F46C79D}" type="pres">
      <dgm:prSet presAssocID="{974E2792-B4BB-45B1-A350-56FA4FE2FB48}" presName="sibTrans" presStyleCnt="0"/>
      <dgm:spPr/>
      <dgm:t>
        <a:bodyPr/>
        <a:lstStyle/>
        <a:p>
          <a:endParaRPr lang="id-ID"/>
        </a:p>
      </dgm:t>
    </dgm:pt>
    <dgm:pt modelId="{77C67882-4DFD-4A97-B21B-E65742BCE1D2}" type="pres">
      <dgm:prSet presAssocID="{9FD2790C-3BB8-454B-94F6-8EB30B05763A}" presName="textNode" presStyleLbl="node1" presStyleIdx="2" presStyleCnt="3">
        <dgm:presLayoutVars>
          <dgm:bulletEnabled val="1"/>
        </dgm:presLayoutVars>
      </dgm:prSet>
      <dgm:spPr/>
      <dgm:t>
        <a:bodyPr/>
        <a:lstStyle/>
        <a:p>
          <a:endParaRPr lang="id-ID"/>
        </a:p>
      </dgm:t>
    </dgm:pt>
  </dgm:ptLst>
  <dgm:cxnLst>
    <dgm:cxn modelId="{C8E7C3AB-AFD6-42FB-A29E-24A2D8523B65}" srcId="{B8AC13DE-2A17-4565-B2E1-CE08159840F4}" destId="{9FD2790C-3BB8-454B-94F6-8EB30B05763A}" srcOrd="2" destOrd="0" parTransId="{9DE69080-DF0D-4476-A89F-EBB8D5EAFB0F}" sibTransId="{F8C4FA5D-E249-46F1-978F-CEC503516770}"/>
    <dgm:cxn modelId="{7220A9CD-0313-4B72-BDED-AE4DCBF988F5}" type="presOf" srcId="{5050A4E0-E7E3-4E49-A328-487B16DCAC9B}" destId="{44069204-1ABC-4673-980A-D1DEDC59CA01}" srcOrd="0" destOrd="0" presId="urn:microsoft.com/office/officeart/2005/8/layout/hProcess9"/>
    <dgm:cxn modelId="{B1BF4A4B-1263-4965-9519-C0E1BD88B89A}" type="presOf" srcId="{9FD2790C-3BB8-454B-94F6-8EB30B05763A}" destId="{77C67882-4DFD-4A97-B21B-E65742BCE1D2}" srcOrd="0" destOrd="0" presId="urn:microsoft.com/office/officeart/2005/8/layout/hProcess9"/>
    <dgm:cxn modelId="{56DCC1F0-D025-42F8-9661-9A6CD71B4836}" type="presOf" srcId="{B8AC13DE-2A17-4565-B2E1-CE08159840F4}" destId="{9986E999-3E48-4543-8608-0B2961C19357}" srcOrd="0" destOrd="0" presId="urn:microsoft.com/office/officeart/2005/8/layout/hProcess9"/>
    <dgm:cxn modelId="{5D9DE6BA-044C-43F9-998B-59DBF2373E92}" srcId="{B8AC13DE-2A17-4565-B2E1-CE08159840F4}" destId="{A94B174C-77F2-4D67-B221-FBEE97D4C07F}" srcOrd="0" destOrd="0" parTransId="{1A9C43AD-F335-4F5D-9EB2-B0B7CD8ED2A5}" sibTransId="{E9D3F4CB-8E4D-4F94-AD70-A2B12EC706CA}"/>
    <dgm:cxn modelId="{952F415D-43D3-4500-94D7-577E55B231DB}" srcId="{B8AC13DE-2A17-4565-B2E1-CE08159840F4}" destId="{5050A4E0-E7E3-4E49-A328-487B16DCAC9B}" srcOrd="1" destOrd="0" parTransId="{A858B302-907B-46B5-A766-3345693AE398}" sibTransId="{974E2792-B4BB-45B1-A350-56FA4FE2FB48}"/>
    <dgm:cxn modelId="{9C8F0490-1D67-4CD8-9FD4-ABE223ED846D}" type="presOf" srcId="{A94B174C-77F2-4D67-B221-FBEE97D4C07F}" destId="{5C4A9E50-73EC-43C7-B122-C932054336C8}" srcOrd="0" destOrd="0" presId="urn:microsoft.com/office/officeart/2005/8/layout/hProcess9"/>
    <dgm:cxn modelId="{7C21E1DF-F591-4AA9-9344-F871B959B011}" type="presParOf" srcId="{9986E999-3E48-4543-8608-0B2961C19357}" destId="{FF689E35-8A24-4407-83D5-A5D87C82666B}" srcOrd="0" destOrd="0" presId="urn:microsoft.com/office/officeart/2005/8/layout/hProcess9"/>
    <dgm:cxn modelId="{08239479-F5B8-4A70-9A6E-D39807076739}" type="presParOf" srcId="{9986E999-3E48-4543-8608-0B2961C19357}" destId="{80265060-09C1-467F-90F9-0CBC01E3B9C2}" srcOrd="1" destOrd="0" presId="urn:microsoft.com/office/officeart/2005/8/layout/hProcess9"/>
    <dgm:cxn modelId="{5F5428C5-093C-42BD-AC7A-53808708D086}" type="presParOf" srcId="{80265060-09C1-467F-90F9-0CBC01E3B9C2}" destId="{5C4A9E50-73EC-43C7-B122-C932054336C8}" srcOrd="0" destOrd="0" presId="urn:microsoft.com/office/officeart/2005/8/layout/hProcess9"/>
    <dgm:cxn modelId="{99AC9C45-888C-45A6-927F-CA384915B65E}" type="presParOf" srcId="{80265060-09C1-467F-90F9-0CBC01E3B9C2}" destId="{A8C780D9-E3BC-4C3B-8380-D4B294277406}" srcOrd="1" destOrd="0" presId="urn:microsoft.com/office/officeart/2005/8/layout/hProcess9"/>
    <dgm:cxn modelId="{AF1EE5C2-59C8-468A-BED6-4DA8EF4E61DD}" type="presParOf" srcId="{80265060-09C1-467F-90F9-0CBC01E3B9C2}" destId="{44069204-1ABC-4673-980A-D1DEDC59CA01}" srcOrd="2" destOrd="0" presId="urn:microsoft.com/office/officeart/2005/8/layout/hProcess9"/>
    <dgm:cxn modelId="{FB26E8A1-6FD8-49D0-8215-7399B96FDF6C}" type="presParOf" srcId="{80265060-09C1-467F-90F9-0CBC01E3B9C2}" destId="{524075B2-6BE1-4D24-899E-795A9F46C79D}" srcOrd="3" destOrd="0" presId="urn:microsoft.com/office/officeart/2005/8/layout/hProcess9"/>
    <dgm:cxn modelId="{01616100-DF53-49B2-A410-A958C153C28F}" type="presParOf" srcId="{80265060-09C1-467F-90F9-0CBC01E3B9C2}" destId="{77C67882-4DFD-4A97-B21B-E65742BCE1D2}" srcOrd="4" destOrd="0" presId="urn:microsoft.com/office/officeart/2005/8/layout/hProcess9"/>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78F794-137B-40AB-8A2B-DDA2327EE805}" type="doc">
      <dgm:prSet loTypeId="urn:microsoft.com/office/officeart/2005/8/layout/process5" loCatId="process" qsTypeId="urn:microsoft.com/office/officeart/2005/8/quickstyle/simple1" qsCatId="simple" csTypeId="urn:microsoft.com/office/officeart/2005/8/colors/accent1_4" csCatId="accent1" phldr="1"/>
      <dgm:spPr/>
      <dgm:t>
        <a:bodyPr/>
        <a:lstStyle/>
        <a:p>
          <a:endParaRPr lang="id-ID"/>
        </a:p>
      </dgm:t>
    </dgm:pt>
    <dgm:pt modelId="{6FEE9E83-A05D-4EA2-BB5B-516B53382240}">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id-ID" dirty="0" smtClean="0"/>
            <a:t>Pemberitahuan Klaim</a:t>
          </a:r>
          <a:endParaRPr lang="id-ID" dirty="0"/>
        </a:p>
      </dgm:t>
    </dgm:pt>
    <dgm:pt modelId="{88C58273-A299-4466-8331-EB588D934550}" type="parTrans" cxnId="{D62DA0A7-C20E-4405-9925-7D9C8803722B}">
      <dgm:prSet/>
      <dgm:spPr/>
      <dgm:t>
        <a:bodyPr/>
        <a:lstStyle/>
        <a:p>
          <a:endParaRPr lang="id-ID"/>
        </a:p>
      </dgm:t>
    </dgm:pt>
    <dgm:pt modelId="{1776D1B3-EDE6-420C-96D4-F46F2738D64B}" type="sibTrans" cxnId="{D62DA0A7-C20E-4405-9925-7D9C8803722B}">
      <dgm:prSet/>
      <dgm:spPr/>
      <dgm:t>
        <a:bodyPr/>
        <a:lstStyle/>
        <a:p>
          <a:endParaRPr lang="id-ID"/>
        </a:p>
      </dgm:t>
    </dgm:pt>
    <dgm:pt modelId="{64D5BFF0-57DA-4246-AF94-9ED1D36A0ABA}">
      <dgm:prSet phldrT="[Text]"/>
      <dgm:spPr>
        <a:solidFill>
          <a:srgbClr val="7030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id-ID" dirty="0" smtClean="0"/>
            <a:t>Bukti Klaim</a:t>
          </a:r>
          <a:endParaRPr lang="id-ID" dirty="0"/>
        </a:p>
      </dgm:t>
    </dgm:pt>
    <dgm:pt modelId="{1743977D-0F13-4856-82B0-42B0D0A14786}" type="parTrans" cxnId="{11270BFB-9E78-4D3E-BD8D-D9CAADED6B58}">
      <dgm:prSet/>
      <dgm:spPr/>
      <dgm:t>
        <a:bodyPr/>
        <a:lstStyle/>
        <a:p>
          <a:endParaRPr lang="id-ID"/>
        </a:p>
      </dgm:t>
    </dgm:pt>
    <dgm:pt modelId="{DE7131E5-6ABD-4010-BA1E-0753D8E9C456}" type="sibTrans" cxnId="{11270BFB-9E78-4D3E-BD8D-D9CAADED6B58}">
      <dgm:prSet/>
      <dgm:spPr/>
      <dgm:t>
        <a:bodyPr/>
        <a:lstStyle/>
        <a:p>
          <a:endParaRPr lang="id-ID"/>
        </a:p>
      </dgm:t>
    </dgm:pt>
    <dgm:pt modelId="{088EC029-DACA-4574-A568-EC08B683B07B}">
      <dgm:prSet phldrT="[Text]"/>
      <dgm:spPr>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id-ID" dirty="0" smtClean="0"/>
            <a:t>Survei/</a:t>
          </a:r>
        </a:p>
        <a:p>
          <a:r>
            <a:rPr lang="id-ID" dirty="0" smtClean="0"/>
            <a:t>Penyelidikan</a:t>
          </a:r>
          <a:endParaRPr lang="id-ID" dirty="0"/>
        </a:p>
      </dgm:t>
    </dgm:pt>
    <dgm:pt modelId="{765C4ECF-DF1D-4366-A202-5D2746B09A07}" type="parTrans" cxnId="{E95E5F4B-8604-4518-ABCA-AE988B7F82D1}">
      <dgm:prSet/>
      <dgm:spPr/>
      <dgm:t>
        <a:bodyPr/>
        <a:lstStyle/>
        <a:p>
          <a:endParaRPr lang="id-ID"/>
        </a:p>
      </dgm:t>
    </dgm:pt>
    <dgm:pt modelId="{641C4273-5FE0-4949-B7AF-4D9065097A38}" type="sibTrans" cxnId="{E95E5F4B-8604-4518-ABCA-AE988B7F82D1}">
      <dgm:prSet/>
      <dgm:spPr/>
      <dgm:t>
        <a:bodyPr/>
        <a:lstStyle/>
        <a:p>
          <a:endParaRPr lang="id-ID"/>
        </a:p>
      </dgm:t>
    </dgm:pt>
    <dgm:pt modelId="{30E8B3D9-17FC-4A40-843E-5125B6206B76}">
      <dgm:prSet phldrT="[Text]"/>
      <dgm:spPr>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id-ID" dirty="0" smtClean="0"/>
            <a:t>Penyelesaian klaim</a:t>
          </a:r>
          <a:endParaRPr lang="id-ID" dirty="0"/>
        </a:p>
      </dgm:t>
    </dgm:pt>
    <dgm:pt modelId="{A8FFD64C-2E5F-4439-A24C-A2A2D75940D8}" type="parTrans" cxnId="{0CF75279-1C36-469F-A5EA-AE8029556082}">
      <dgm:prSet/>
      <dgm:spPr/>
      <dgm:t>
        <a:bodyPr/>
        <a:lstStyle/>
        <a:p>
          <a:endParaRPr lang="id-ID"/>
        </a:p>
      </dgm:t>
    </dgm:pt>
    <dgm:pt modelId="{7FB43C95-AE07-4E2E-A571-B22F22EA3199}" type="sibTrans" cxnId="{0CF75279-1C36-469F-A5EA-AE8029556082}">
      <dgm:prSet/>
      <dgm:spPr/>
      <dgm:t>
        <a:bodyPr/>
        <a:lstStyle/>
        <a:p>
          <a:endParaRPr lang="id-ID"/>
        </a:p>
      </dgm:t>
    </dgm:pt>
    <dgm:pt modelId="{DC72EE4F-192A-4BC0-B4F8-A2FDC1DDDC37}" type="pres">
      <dgm:prSet presAssocID="{AC78F794-137B-40AB-8A2B-DDA2327EE805}" presName="diagram" presStyleCnt="0">
        <dgm:presLayoutVars>
          <dgm:dir/>
          <dgm:resizeHandles val="exact"/>
        </dgm:presLayoutVars>
      </dgm:prSet>
      <dgm:spPr/>
      <dgm:t>
        <a:bodyPr/>
        <a:lstStyle/>
        <a:p>
          <a:endParaRPr lang="id-ID"/>
        </a:p>
      </dgm:t>
    </dgm:pt>
    <dgm:pt modelId="{E55B3186-CB3B-42F1-9E46-745314C6CB96}" type="pres">
      <dgm:prSet presAssocID="{6FEE9E83-A05D-4EA2-BB5B-516B53382240}" presName="node" presStyleLbl="node1" presStyleIdx="0" presStyleCnt="4" custScaleX="25834" custScaleY="32990">
        <dgm:presLayoutVars>
          <dgm:bulletEnabled val="1"/>
        </dgm:presLayoutVars>
      </dgm:prSet>
      <dgm:spPr/>
      <dgm:t>
        <a:bodyPr/>
        <a:lstStyle/>
        <a:p>
          <a:endParaRPr lang="id-ID"/>
        </a:p>
      </dgm:t>
    </dgm:pt>
    <dgm:pt modelId="{7CC1E16C-DC2D-40A3-8340-DFAC9C73F0A1}" type="pres">
      <dgm:prSet presAssocID="{1776D1B3-EDE6-420C-96D4-F46F2738D64B}" presName="sibTrans" presStyleLbl="sibTrans2D1" presStyleIdx="0" presStyleCnt="3" custScaleX="45309" custScaleY="30604"/>
      <dgm:spPr/>
      <dgm:t>
        <a:bodyPr/>
        <a:lstStyle/>
        <a:p>
          <a:endParaRPr lang="id-ID"/>
        </a:p>
      </dgm:t>
    </dgm:pt>
    <dgm:pt modelId="{CC78622B-7004-4229-986D-D0E703D4179D}" type="pres">
      <dgm:prSet presAssocID="{1776D1B3-EDE6-420C-96D4-F46F2738D64B}" presName="connectorText" presStyleLbl="sibTrans2D1" presStyleIdx="0" presStyleCnt="3"/>
      <dgm:spPr/>
      <dgm:t>
        <a:bodyPr/>
        <a:lstStyle/>
        <a:p>
          <a:endParaRPr lang="id-ID"/>
        </a:p>
      </dgm:t>
    </dgm:pt>
    <dgm:pt modelId="{2F841B8C-D659-429B-9D66-202D95C12A5E}" type="pres">
      <dgm:prSet presAssocID="{64D5BFF0-57DA-4246-AF94-9ED1D36A0ABA}" presName="node" presStyleLbl="node1" presStyleIdx="1" presStyleCnt="4" custScaleX="25834" custScaleY="32990" custLinFactNeighborX="-34104" custLinFactNeighborY="446">
        <dgm:presLayoutVars>
          <dgm:bulletEnabled val="1"/>
        </dgm:presLayoutVars>
      </dgm:prSet>
      <dgm:spPr/>
      <dgm:t>
        <a:bodyPr/>
        <a:lstStyle/>
        <a:p>
          <a:endParaRPr lang="id-ID"/>
        </a:p>
      </dgm:t>
    </dgm:pt>
    <dgm:pt modelId="{ADBCE290-FD9F-4BAA-99D2-DC00DAD76C44}" type="pres">
      <dgm:prSet presAssocID="{DE7131E5-6ABD-4010-BA1E-0753D8E9C456}" presName="sibTrans" presStyleLbl="sibTrans2D1" presStyleIdx="1" presStyleCnt="3" custScaleX="45309" custScaleY="30604"/>
      <dgm:spPr/>
      <dgm:t>
        <a:bodyPr/>
        <a:lstStyle/>
        <a:p>
          <a:endParaRPr lang="id-ID"/>
        </a:p>
      </dgm:t>
    </dgm:pt>
    <dgm:pt modelId="{E4733104-CAAB-461C-991F-9860E8652A13}" type="pres">
      <dgm:prSet presAssocID="{DE7131E5-6ABD-4010-BA1E-0753D8E9C456}" presName="connectorText" presStyleLbl="sibTrans2D1" presStyleIdx="1" presStyleCnt="3"/>
      <dgm:spPr/>
      <dgm:t>
        <a:bodyPr/>
        <a:lstStyle/>
        <a:p>
          <a:endParaRPr lang="id-ID"/>
        </a:p>
      </dgm:t>
    </dgm:pt>
    <dgm:pt modelId="{23D2CA86-234D-40BC-A1C0-AFF89D6B7C13}" type="pres">
      <dgm:prSet presAssocID="{088EC029-DACA-4574-A568-EC08B683B07B}" presName="node" presStyleLbl="node1" presStyleIdx="2" presStyleCnt="4" custScaleX="25834" custScaleY="32990" custLinFactNeighborX="-65766" custLinFactNeighborY="446">
        <dgm:presLayoutVars>
          <dgm:bulletEnabled val="1"/>
        </dgm:presLayoutVars>
      </dgm:prSet>
      <dgm:spPr/>
      <dgm:t>
        <a:bodyPr/>
        <a:lstStyle/>
        <a:p>
          <a:endParaRPr lang="id-ID"/>
        </a:p>
      </dgm:t>
    </dgm:pt>
    <dgm:pt modelId="{67E6D851-10D4-4ABD-A0FA-2DF950C3E1A6}" type="pres">
      <dgm:prSet presAssocID="{641C4273-5FE0-4949-B7AF-4D9065097A38}" presName="sibTrans" presStyleLbl="sibTrans2D1" presStyleIdx="2" presStyleCnt="3" custScaleX="45309" custScaleY="30604"/>
      <dgm:spPr/>
      <dgm:t>
        <a:bodyPr/>
        <a:lstStyle/>
        <a:p>
          <a:endParaRPr lang="id-ID"/>
        </a:p>
      </dgm:t>
    </dgm:pt>
    <dgm:pt modelId="{5DB67C55-C215-4ACF-8A13-9CEB699C64D0}" type="pres">
      <dgm:prSet presAssocID="{641C4273-5FE0-4949-B7AF-4D9065097A38}" presName="connectorText" presStyleLbl="sibTrans2D1" presStyleIdx="2" presStyleCnt="3"/>
      <dgm:spPr/>
      <dgm:t>
        <a:bodyPr/>
        <a:lstStyle/>
        <a:p>
          <a:endParaRPr lang="id-ID"/>
        </a:p>
      </dgm:t>
    </dgm:pt>
    <dgm:pt modelId="{BE6103C8-F567-411A-87C1-55ECE769C6FA}" type="pres">
      <dgm:prSet presAssocID="{30E8B3D9-17FC-4A40-843E-5125B6206B76}" presName="node" presStyleLbl="node1" presStyleIdx="3" presStyleCnt="4" custScaleX="25834" custScaleY="32990" custLinFactNeighborX="-97428" custLinFactNeighborY="0">
        <dgm:presLayoutVars>
          <dgm:bulletEnabled val="1"/>
        </dgm:presLayoutVars>
      </dgm:prSet>
      <dgm:spPr/>
      <dgm:t>
        <a:bodyPr/>
        <a:lstStyle/>
        <a:p>
          <a:endParaRPr lang="id-ID"/>
        </a:p>
      </dgm:t>
    </dgm:pt>
  </dgm:ptLst>
  <dgm:cxnLst>
    <dgm:cxn modelId="{5CA8BED0-FF59-458A-B64E-1ED14133096C}" type="presOf" srcId="{641C4273-5FE0-4949-B7AF-4D9065097A38}" destId="{5DB67C55-C215-4ACF-8A13-9CEB699C64D0}" srcOrd="1" destOrd="0" presId="urn:microsoft.com/office/officeart/2005/8/layout/process5"/>
    <dgm:cxn modelId="{0CF75279-1C36-469F-A5EA-AE8029556082}" srcId="{AC78F794-137B-40AB-8A2B-DDA2327EE805}" destId="{30E8B3D9-17FC-4A40-843E-5125B6206B76}" srcOrd="3" destOrd="0" parTransId="{A8FFD64C-2E5F-4439-A24C-A2A2D75940D8}" sibTransId="{7FB43C95-AE07-4E2E-A571-B22F22EA3199}"/>
    <dgm:cxn modelId="{E95E5F4B-8604-4518-ABCA-AE988B7F82D1}" srcId="{AC78F794-137B-40AB-8A2B-DDA2327EE805}" destId="{088EC029-DACA-4574-A568-EC08B683B07B}" srcOrd="2" destOrd="0" parTransId="{765C4ECF-DF1D-4366-A202-5D2746B09A07}" sibTransId="{641C4273-5FE0-4949-B7AF-4D9065097A38}"/>
    <dgm:cxn modelId="{CC4D28D0-8B93-49D3-81FD-2E236564E470}" type="presOf" srcId="{DE7131E5-6ABD-4010-BA1E-0753D8E9C456}" destId="{ADBCE290-FD9F-4BAA-99D2-DC00DAD76C44}" srcOrd="0" destOrd="0" presId="urn:microsoft.com/office/officeart/2005/8/layout/process5"/>
    <dgm:cxn modelId="{5543685F-E754-4094-90F8-75F9B2941B2D}" type="presOf" srcId="{AC78F794-137B-40AB-8A2B-DDA2327EE805}" destId="{DC72EE4F-192A-4BC0-B4F8-A2FDC1DDDC37}" srcOrd="0" destOrd="0" presId="urn:microsoft.com/office/officeart/2005/8/layout/process5"/>
    <dgm:cxn modelId="{A80901E3-044C-4F74-93C8-34D0DC3F9BF3}" type="presOf" srcId="{64D5BFF0-57DA-4246-AF94-9ED1D36A0ABA}" destId="{2F841B8C-D659-429B-9D66-202D95C12A5E}" srcOrd="0" destOrd="0" presId="urn:microsoft.com/office/officeart/2005/8/layout/process5"/>
    <dgm:cxn modelId="{D62DA0A7-C20E-4405-9925-7D9C8803722B}" srcId="{AC78F794-137B-40AB-8A2B-DDA2327EE805}" destId="{6FEE9E83-A05D-4EA2-BB5B-516B53382240}" srcOrd="0" destOrd="0" parTransId="{88C58273-A299-4466-8331-EB588D934550}" sibTransId="{1776D1B3-EDE6-420C-96D4-F46F2738D64B}"/>
    <dgm:cxn modelId="{48C78A0B-F967-42B5-A231-83C5B3CB5775}" type="presOf" srcId="{1776D1B3-EDE6-420C-96D4-F46F2738D64B}" destId="{CC78622B-7004-4229-986D-D0E703D4179D}" srcOrd="1" destOrd="0" presId="urn:microsoft.com/office/officeart/2005/8/layout/process5"/>
    <dgm:cxn modelId="{DE3F169E-82DC-4F11-B577-5714056D3DAB}" type="presOf" srcId="{641C4273-5FE0-4949-B7AF-4D9065097A38}" destId="{67E6D851-10D4-4ABD-A0FA-2DF950C3E1A6}" srcOrd="0" destOrd="0" presId="urn:microsoft.com/office/officeart/2005/8/layout/process5"/>
    <dgm:cxn modelId="{11270BFB-9E78-4D3E-BD8D-D9CAADED6B58}" srcId="{AC78F794-137B-40AB-8A2B-DDA2327EE805}" destId="{64D5BFF0-57DA-4246-AF94-9ED1D36A0ABA}" srcOrd="1" destOrd="0" parTransId="{1743977D-0F13-4856-82B0-42B0D0A14786}" sibTransId="{DE7131E5-6ABD-4010-BA1E-0753D8E9C456}"/>
    <dgm:cxn modelId="{B9E40838-9E98-4AE7-B38F-FAF48650FE3B}" type="presOf" srcId="{6FEE9E83-A05D-4EA2-BB5B-516B53382240}" destId="{E55B3186-CB3B-42F1-9E46-745314C6CB96}" srcOrd="0" destOrd="0" presId="urn:microsoft.com/office/officeart/2005/8/layout/process5"/>
    <dgm:cxn modelId="{034D36B8-F01B-4C1A-AA03-B0F4A7D6C533}" type="presOf" srcId="{DE7131E5-6ABD-4010-BA1E-0753D8E9C456}" destId="{E4733104-CAAB-461C-991F-9860E8652A13}" srcOrd="1" destOrd="0" presId="urn:microsoft.com/office/officeart/2005/8/layout/process5"/>
    <dgm:cxn modelId="{5F555941-2B08-44D5-9832-BA2EC029F948}" type="presOf" srcId="{1776D1B3-EDE6-420C-96D4-F46F2738D64B}" destId="{7CC1E16C-DC2D-40A3-8340-DFAC9C73F0A1}" srcOrd="0" destOrd="0" presId="urn:microsoft.com/office/officeart/2005/8/layout/process5"/>
    <dgm:cxn modelId="{C74D386D-F4AB-4641-B47A-B808A167233D}" type="presOf" srcId="{30E8B3D9-17FC-4A40-843E-5125B6206B76}" destId="{BE6103C8-F567-411A-87C1-55ECE769C6FA}" srcOrd="0" destOrd="0" presId="urn:microsoft.com/office/officeart/2005/8/layout/process5"/>
    <dgm:cxn modelId="{5B564FB6-B84E-436D-BFA0-CA5BC54CE333}" type="presOf" srcId="{088EC029-DACA-4574-A568-EC08B683B07B}" destId="{23D2CA86-234D-40BC-A1C0-AFF89D6B7C13}" srcOrd="0" destOrd="0" presId="urn:microsoft.com/office/officeart/2005/8/layout/process5"/>
    <dgm:cxn modelId="{4CA29258-01BD-4C00-9A53-14A274E87E4E}" type="presParOf" srcId="{DC72EE4F-192A-4BC0-B4F8-A2FDC1DDDC37}" destId="{E55B3186-CB3B-42F1-9E46-745314C6CB96}" srcOrd="0" destOrd="0" presId="urn:microsoft.com/office/officeart/2005/8/layout/process5"/>
    <dgm:cxn modelId="{4D30D4FD-B4ED-42EC-AAA0-9FF5DB8C9147}" type="presParOf" srcId="{DC72EE4F-192A-4BC0-B4F8-A2FDC1DDDC37}" destId="{7CC1E16C-DC2D-40A3-8340-DFAC9C73F0A1}" srcOrd="1" destOrd="0" presId="urn:microsoft.com/office/officeart/2005/8/layout/process5"/>
    <dgm:cxn modelId="{6490F669-C216-4D85-B6A5-7AEB679F4947}" type="presParOf" srcId="{7CC1E16C-DC2D-40A3-8340-DFAC9C73F0A1}" destId="{CC78622B-7004-4229-986D-D0E703D4179D}" srcOrd="0" destOrd="0" presId="urn:microsoft.com/office/officeart/2005/8/layout/process5"/>
    <dgm:cxn modelId="{C0BDD6EA-B5CD-4BD5-A281-DBA77139E88B}" type="presParOf" srcId="{DC72EE4F-192A-4BC0-B4F8-A2FDC1DDDC37}" destId="{2F841B8C-D659-429B-9D66-202D95C12A5E}" srcOrd="2" destOrd="0" presId="urn:microsoft.com/office/officeart/2005/8/layout/process5"/>
    <dgm:cxn modelId="{AA590047-CB1A-4891-95EE-D42BA10ADB4E}" type="presParOf" srcId="{DC72EE4F-192A-4BC0-B4F8-A2FDC1DDDC37}" destId="{ADBCE290-FD9F-4BAA-99D2-DC00DAD76C44}" srcOrd="3" destOrd="0" presId="urn:microsoft.com/office/officeart/2005/8/layout/process5"/>
    <dgm:cxn modelId="{176599F8-47FE-4285-8F08-5BAA3DF8CCA4}" type="presParOf" srcId="{ADBCE290-FD9F-4BAA-99D2-DC00DAD76C44}" destId="{E4733104-CAAB-461C-991F-9860E8652A13}" srcOrd="0" destOrd="0" presId="urn:microsoft.com/office/officeart/2005/8/layout/process5"/>
    <dgm:cxn modelId="{C635184B-A949-4B8B-BC28-62A1F2F4A47C}" type="presParOf" srcId="{DC72EE4F-192A-4BC0-B4F8-A2FDC1DDDC37}" destId="{23D2CA86-234D-40BC-A1C0-AFF89D6B7C13}" srcOrd="4" destOrd="0" presId="urn:microsoft.com/office/officeart/2005/8/layout/process5"/>
    <dgm:cxn modelId="{4CCF7783-A7DC-4A28-966F-A995EC12590A}" type="presParOf" srcId="{DC72EE4F-192A-4BC0-B4F8-A2FDC1DDDC37}" destId="{67E6D851-10D4-4ABD-A0FA-2DF950C3E1A6}" srcOrd="5" destOrd="0" presId="urn:microsoft.com/office/officeart/2005/8/layout/process5"/>
    <dgm:cxn modelId="{87FD92DF-BFF1-4EB7-A7AD-FC7D4B3F8A53}" type="presParOf" srcId="{67E6D851-10D4-4ABD-A0FA-2DF950C3E1A6}" destId="{5DB67C55-C215-4ACF-8A13-9CEB699C64D0}" srcOrd="0" destOrd="0" presId="urn:microsoft.com/office/officeart/2005/8/layout/process5"/>
    <dgm:cxn modelId="{2984488C-4BDB-46E2-9B17-EF3567CF95AA}" type="presParOf" srcId="{DC72EE4F-192A-4BC0-B4F8-A2FDC1DDDC37}" destId="{BE6103C8-F567-411A-87C1-55ECE769C6FA}" srcOrd="6" destOrd="0" presId="urn:microsoft.com/office/officeart/2005/8/layout/process5"/>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FF4322-0765-4FE9-B6B2-0F26421A166A}">
      <dsp:nvSpPr>
        <dsp:cNvPr id="0" name=""/>
        <dsp:cNvSpPr/>
      </dsp:nvSpPr>
      <dsp:spPr>
        <a:xfrm>
          <a:off x="-6269477" y="-959073"/>
          <a:ext cx="7462763" cy="7462763"/>
        </a:xfrm>
        <a:prstGeom prst="blockArc">
          <a:avLst>
            <a:gd name="adj1" fmla="val 18900000"/>
            <a:gd name="adj2" fmla="val 2700000"/>
            <a:gd name="adj3" fmla="val 289"/>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3CA3E0-05CE-4714-B610-E223F972F8BF}">
      <dsp:nvSpPr>
        <dsp:cNvPr id="0" name=""/>
        <dsp:cNvSpPr/>
      </dsp:nvSpPr>
      <dsp:spPr>
        <a:xfrm>
          <a:off x="624485" y="426270"/>
          <a:ext cx="6929790" cy="852983"/>
        </a:xfrm>
        <a:prstGeom prst="rect">
          <a:avLst/>
        </a:prstGeom>
        <a:gradFill rotWithShape="0">
          <a:gsLst>
            <a:gs pos="0">
              <a:schemeClr val="accent5">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7056" tIns="71120" rIns="71120" bIns="71120" numCol="1" spcCol="1270" anchor="ctr" anchorCtr="0">
          <a:noAutofit/>
        </a:bodyPr>
        <a:lstStyle/>
        <a:p>
          <a:pPr lvl="0" algn="l" defTabSz="1244600">
            <a:lnSpc>
              <a:spcPct val="90000"/>
            </a:lnSpc>
            <a:spcBef>
              <a:spcPct val="0"/>
            </a:spcBef>
            <a:spcAft>
              <a:spcPct val="35000"/>
            </a:spcAft>
          </a:pPr>
          <a:r>
            <a:rPr lang="id-ID" sz="2800" b="1" kern="1200" dirty="0" smtClean="0"/>
            <a:t>Jenis Perusahaan Perasuransian Syariah</a:t>
          </a:r>
          <a:endParaRPr lang="id-ID" sz="2800" b="1" kern="1200" dirty="0"/>
        </a:p>
      </dsp:txBody>
      <dsp:txXfrm>
        <a:off x="624485" y="426270"/>
        <a:ext cx="6929790" cy="852983"/>
      </dsp:txXfrm>
    </dsp:sp>
    <dsp:sp modelId="{6C0180BC-8D52-4151-9F2A-9787E14EE30F}">
      <dsp:nvSpPr>
        <dsp:cNvPr id="0" name=""/>
        <dsp:cNvSpPr/>
      </dsp:nvSpPr>
      <dsp:spPr>
        <a:xfrm>
          <a:off x="91371" y="319647"/>
          <a:ext cx="1066229" cy="10662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79BEB6-D1B6-42AE-821D-BD297024C63D}">
      <dsp:nvSpPr>
        <dsp:cNvPr id="0" name=""/>
        <dsp:cNvSpPr/>
      </dsp:nvSpPr>
      <dsp:spPr>
        <a:xfrm>
          <a:off x="1113521" y="1705967"/>
          <a:ext cx="6440755" cy="852983"/>
        </a:xfrm>
        <a:prstGeom prst="rect">
          <a:avLst/>
        </a:prstGeom>
        <a:gradFill rotWithShape="0">
          <a:gsLst>
            <a:gs pos="0">
              <a:schemeClr val="accent5">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7056" tIns="76200" rIns="76200" bIns="76200" numCol="1" spcCol="1270" anchor="ctr" anchorCtr="0">
          <a:noAutofit/>
        </a:bodyPr>
        <a:lstStyle/>
        <a:p>
          <a:pPr lvl="0" algn="l" defTabSz="1333500">
            <a:lnSpc>
              <a:spcPct val="90000"/>
            </a:lnSpc>
            <a:spcBef>
              <a:spcPct val="0"/>
            </a:spcBef>
            <a:spcAft>
              <a:spcPct val="35000"/>
            </a:spcAft>
          </a:pPr>
          <a:r>
            <a:rPr lang="id-ID" sz="3000" b="1" kern="1200" dirty="0" smtClean="0"/>
            <a:t>Bentuk Badan Hukum</a:t>
          </a:r>
          <a:endParaRPr lang="id-ID" sz="3000" b="1" kern="1200" dirty="0"/>
        </a:p>
      </dsp:txBody>
      <dsp:txXfrm>
        <a:off x="1113521" y="1705967"/>
        <a:ext cx="6440755" cy="852983"/>
      </dsp:txXfrm>
    </dsp:sp>
    <dsp:sp modelId="{0B337EB2-F2AD-465D-BE3A-824EB1871696}">
      <dsp:nvSpPr>
        <dsp:cNvPr id="0" name=""/>
        <dsp:cNvSpPr/>
      </dsp:nvSpPr>
      <dsp:spPr>
        <a:xfrm>
          <a:off x="580406" y="1599344"/>
          <a:ext cx="1066229" cy="10662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816EEF-B57D-41EC-94FA-1C746C116839}">
      <dsp:nvSpPr>
        <dsp:cNvPr id="0" name=""/>
        <dsp:cNvSpPr/>
      </dsp:nvSpPr>
      <dsp:spPr>
        <a:xfrm>
          <a:off x="1113521" y="2985664"/>
          <a:ext cx="6440755" cy="852983"/>
        </a:xfrm>
        <a:prstGeom prst="rect">
          <a:avLst/>
        </a:prstGeom>
        <a:gradFill rotWithShape="0">
          <a:gsLst>
            <a:gs pos="0">
              <a:schemeClr val="accent5">
                <a:lumMod val="7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7056" tIns="76200" rIns="76200" bIns="76200" numCol="1" spcCol="1270" anchor="ctr" anchorCtr="0">
          <a:noAutofit/>
        </a:bodyPr>
        <a:lstStyle/>
        <a:p>
          <a:pPr lvl="0" algn="l" defTabSz="1333500">
            <a:lnSpc>
              <a:spcPct val="90000"/>
            </a:lnSpc>
            <a:spcBef>
              <a:spcPct val="0"/>
            </a:spcBef>
            <a:spcAft>
              <a:spcPct val="35000"/>
            </a:spcAft>
          </a:pPr>
          <a:r>
            <a:rPr lang="id-ID" sz="3000" b="1" kern="1200" dirty="0" smtClean="0"/>
            <a:t>Susunan Organisasi </a:t>
          </a:r>
          <a:endParaRPr lang="id-ID" sz="3000" b="1" kern="1200" dirty="0"/>
        </a:p>
      </dsp:txBody>
      <dsp:txXfrm>
        <a:off x="1113521" y="2985664"/>
        <a:ext cx="6440755" cy="852983"/>
      </dsp:txXfrm>
    </dsp:sp>
    <dsp:sp modelId="{24C4D7FE-5992-4A17-8FBD-E3F8FD69AFE8}">
      <dsp:nvSpPr>
        <dsp:cNvPr id="0" name=""/>
        <dsp:cNvSpPr/>
      </dsp:nvSpPr>
      <dsp:spPr>
        <a:xfrm>
          <a:off x="580406" y="2879041"/>
          <a:ext cx="1066229" cy="10662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B1C8A8-885D-4C0F-94C4-D66FFDF40A03}">
      <dsp:nvSpPr>
        <dsp:cNvPr id="0" name=""/>
        <dsp:cNvSpPr/>
      </dsp:nvSpPr>
      <dsp:spPr>
        <a:xfrm>
          <a:off x="624485" y="4265362"/>
          <a:ext cx="6929790" cy="852983"/>
        </a:xfrm>
        <a:prstGeom prst="rect">
          <a:avLst/>
        </a:prstGeom>
        <a:gradFill rotWithShape="0">
          <a:gsLst>
            <a:gs pos="0">
              <a:schemeClr val="accent5">
                <a:lumMod val="7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7056" tIns="76200" rIns="76200" bIns="76200" numCol="1" spcCol="1270" anchor="ctr" anchorCtr="0">
          <a:noAutofit/>
        </a:bodyPr>
        <a:lstStyle/>
        <a:p>
          <a:pPr lvl="0" algn="l" defTabSz="1333500">
            <a:lnSpc>
              <a:spcPct val="90000"/>
            </a:lnSpc>
            <a:spcBef>
              <a:spcPct val="0"/>
            </a:spcBef>
            <a:spcAft>
              <a:spcPct val="35000"/>
            </a:spcAft>
          </a:pPr>
          <a:r>
            <a:rPr lang="id-ID" sz="3000" b="1" kern="1200" dirty="0" smtClean="0"/>
            <a:t>Aktuaris dan Tenaga Ahli </a:t>
          </a:r>
          <a:endParaRPr lang="id-ID" sz="3000" b="1" kern="1200" dirty="0"/>
        </a:p>
      </dsp:txBody>
      <dsp:txXfrm>
        <a:off x="624485" y="4265362"/>
        <a:ext cx="6929790" cy="852983"/>
      </dsp:txXfrm>
    </dsp:sp>
    <dsp:sp modelId="{1C9A72F0-D8D5-4059-A00C-4C69395A5F2B}">
      <dsp:nvSpPr>
        <dsp:cNvPr id="0" name=""/>
        <dsp:cNvSpPr/>
      </dsp:nvSpPr>
      <dsp:spPr>
        <a:xfrm>
          <a:off x="91371" y="4158739"/>
          <a:ext cx="1066229" cy="10662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0ADDDD-8D49-405C-9F36-E968F6D2AA39}">
      <dsp:nvSpPr>
        <dsp:cNvPr id="0" name=""/>
        <dsp:cNvSpPr/>
      </dsp:nvSpPr>
      <dsp:spPr>
        <a:xfrm>
          <a:off x="1236486" y="402893"/>
          <a:ext cx="2330345" cy="1554178"/>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dirty="0" smtClean="0"/>
            <a:t>Perusahaan Asuransi Jiwa Syariah</a:t>
          </a:r>
          <a:endParaRPr lang="id-ID" sz="1900" kern="1200" dirty="0"/>
        </a:p>
      </dsp:txBody>
      <dsp:txXfrm>
        <a:off x="1236486" y="402893"/>
        <a:ext cx="2330345" cy="1554178"/>
      </dsp:txXfrm>
    </dsp:sp>
    <dsp:sp modelId="{24495A45-6DE0-47B6-B974-C507D13A30CC}">
      <dsp:nvSpPr>
        <dsp:cNvPr id="0" name=""/>
        <dsp:cNvSpPr/>
      </dsp:nvSpPr>
      <dsp:spPr>
        <a:xfrm>
          <a:off x="2448263" y="2064334"/>
          <a:ext cx="2330345" cy="1528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dirty="0" smtClean="0"/>
            <a:t>Perusahaan Reasuransi Syariah</a:t>
          </a:r>
          <a:endParaRPr lang="id-ID" sz="1900" kern="1200" dirty="0"/>
        </a:p>
      </dsp:txBody>
      <dsp:txXfrm>
        <a:off x="2448263" y="2064334"/>
        <a:ext cx="2330345" cy="1528288"/>
      </dsp:txXfrm>
    </dsp:sp>
    <dsp:sp modelId="{77C15E0F-0105-4815-8D18-C01DB17501C6}">
      <dsp:nvSpPr>
        <dsp:cNvPr id="0" name=""/>
        <dsp:cNvSpPr/>
      </dsp:nvSpPr>
      <dsp:spPr>
        <a:xfrm>
          <a:off x="3633967" y="404897"/>
          <a:ext cx="2330345" cy="1587595"/>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dirty="0" smtClean="0"/>
            <a:t>Perusahaan Asuransi Umum Syariah</a:t>
          </a:r>
          <a:endParaRPr lang="id-ID" sz="1900" kern="1200" dirty="0"/>
        </a:p>
      </dsp:txBody>
      <dsp:txXfrm>
        <a:off x="3633967" y="404897"/>
        <a:ext cx="2330345" cy="15875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30" tIns="45714" rIns="91430" bIns="45714" rtlCol="0"/>
          <a:lstStyle>
            <a:lvl1pPr algn="l">
              <a:defRPr sz="1200"/>
            </a:lvl1pPr>
          </a:lstStyle>
          <a:p>
            <a:endParaRPr lang="id-ID"/>
          </a:p>
        </p:txBody>
      </p:sp>
      <p:sp>
        <p:nvSpPr>
          <p:cNvPr id="3" name="Date Placeholder 2"/>
          <p:cNvSpPr>
            <a:spLocks noGrp="1"/>
          </p:cNvSpPr>
          <p:nvPr>
            <p:ph type="dt" sz="quarter" idx="1"/>
          </p:nvPr>
        </p:nvSpPr>
        <p:spPr>
          <a:xfrm>
            <a:off x="3856039" y="0"/>
            <a:ext cx="2949575" cy="496888"/>
          </a:xfrm>
          <a:prstGeom prst="rect">
            <a:avLst/>
          </a:prstGeom>
        </p:spPr>
        <p:txBody>
          <a:bodyPr vert="horz" lIns="91430" tIns="45714" rIns="91430" bIns="45714" rtlCol="0"/>
          <a:lstStyle>
            <a:lvl1pPr algn="r">
              <a:defRPr sz="1200"/>
            </a:lvl1pPr>
          </a:lstStyle>
          <a:p>
            <a:fld id="{60806DD5-54C6-42DB-937D-E2DE1D5C1644}" type="datetimeFigureOut">
              <a:rPr lang="id-ID" smtClean="0"/>
              <a:pPr/>
              <a:t>03/10/2017</a:t>
            </a:fld>
            <a:endParaRPr lang="id-ID"/>
          </a:p>
        </p:txBody>
      </p:sp>
      <p:sp>
        <p:nvSpPr>
          <p:cNvPr id="4" name="Footer Placeholder 3"/>
          <p:cNvSpPr>
            <a:spLocks noGrp="1"/>
          </p:cNvSpPr>
          <p:nvPr>
            <p:ph type="ftr" sz="quarter" idx="2"/>
          </p:nvPr>
        </p:nvSpPr>
        <p:spPr>
          <a:xfrm>
            <a:off x="0" y="9440864"/>
            <a:ext cx="2949575" cy="496887"/>
          </a:xfrm>
          <a:prstGeom prst="rect">
            <a:avLst/>
          </a:prstGeom>
        </p:spPr>
        <p:txBody>
          <a:bodyPr vert="horz" lIns="91430" tIns="45714" rIns="91430" bIns="45714" rtlCol="0" anchor="b"/>
          <a:lstStyle>
            <a:lvl1pPr algn="l">
              <a:defRPr sz="1200"/>
            </a:lvl1pPr>
          </a:lstStyle>
          <a:p>
            <a:endParaRPr lang="id-ID"/>
          </a:p>
        </p:txBody>
      </p:sp>
      <p:sp>
        <p:nvSpPr>
          <p:cNvPr id="5" name="Slide Number Placeholder 4"/>
          <p:cNvSpPr>
            <a:spLocks noGrp="1"/>
          </p:cNvSpPr>
          <p:nvPr>
            <p:ph type="sldNum" sz="quarter" idx="3"/>
          </p:nvPr>
        </p:nvSpPr>
        <p:spPr>
          <a:xfrm>
            <a:off x="3856039" y="9440864"/>
            <a:ext cx="2949575" cy="496887"/>
          </a:xfrm>
          <a:prstGeom prst="rect">
            <a:avLst/>
          </a:prstGeom>
        </p:spPr>
        <p:txBody>
          <a:bodyPr vert="horz" lIns="91430" tIns="45714" rIns="91430" bIns="45714" rtlCol="0" anchor="b"/>
          <a:lstStyle>
            <a:lvl1pPr algn="r">
              <a:defRPr sz="1200"/>
            </a:lvl1pPr>
          </a:lstStyle>
          <a:p>
            <a:fld id="{DE84076D-5341-4C01-ABFB-E64264069C4D}" type="slidenum">
              <a:rPr lang="id-ID" smtClean="0"/>
              <a:pPr/>
              <a:t>‹#›</a:t>
            </a:fld>
            <a:endParaRPr lang="id-ID"/>
          </a:p>
        </p:txBody>
      </p:sp>
    </p:spTree>
    <p:extLst>
      <p:ext uri="{BB962C8B-B14F-4D97-AF65-F5344CB8AC3E}">
        <p14:creationId xmlns:p14="http://schemas.microsoft.com/office/powerpoint/2010/main" xmlns="" val="80299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50479" cy="496729"/>
          </a:xfrm>
          <a:prstGeom prst="rect">
            <a:avLst/>
          </a:prstGeom>
        </p:spPr>
        <p:txBody>
          <a:bodyPr vert="horz" lIns="91519" tIns="45759" rIns="91519" bIns="4575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55124" y="1"/>
            <a:ext cx="2950479" cy="496729"/>
          </a:xfrm>
          <a:prstGeom prst="rect">
            <a:avLst/>
          </a:prstGeom>
        </p:spPr>
        <p:txBody>
          <a:bodyPr vert="horz" wrap="square" lIns="91519" tIns="45759" rIns="91519" bIns="45759" numCol="1" anchor="t" anchorCtr="0" compatLnSpc="1">
            <a:prstTxWarp prst="textNoShape">
              <a:avLst/>
            </a:prstTxWarp>
          </a:bodyPr>
          <a:lstStyle>
            <a:lvl1pPr algn="r">
              <a:defRPr sz="1200"/>
            </a:lvl1pPr>
          </a:lstStyle>
          <a:p>
            <a:fld id="{C1BB66D9-4253-48B1-BE40-38DDDFB4D7E3}" type="datetimeFigureOut">
              <a:rPr lang="en-US"/>
              <a:pPr/>
              <a:t>10/3/2017</a:t>
            </a:fld>
            <a:endParaRPr lang="en-US"/>
          </a:p>
        </p:txBody>
      </p:sp>
      <p:sp>
        <p:nvSpPr>
          <p:cNvPr id="4" name="Slide Image Placeholder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519" tIns="45759" rIns="91519" bIns="45759" rtlCol="0" anchor="ctr"/>
          <a:lstStyle/>
          <a:p>
            <a:pPr lvl="0"/>
            <a:endParaRPr lang="en-US" noProof="0"/>
          </a:p>
        </p:txBody>
      </p:sp>
      <p:sp>
        <p:nvSpPr>
          <p:cNvPr id="5" name="Notes Placeholder 4"/>
          <p:cNvSpPr>
            <a:spLocks noGrp="1"/>
          </p:cNvSpPr>
          <p:nvPr>
            <p:ph type="body" sz="quarter" idx="3"/>
          </p:nvPr>
        </p:nvSpPr>
        <p:spPr>
          <a:xfrm>
            <a:off x="680882" y="4721306"/>
            <a:ext cx="5445441" cy="4472146"/>
          </a:xfrm>
          <a:prstGeom prst="rect">
            <a:avLst/>
          </a:prstGeom>
        </p:spPr>
        <p:txBody>
          <a:bodyPr vert="horz" lIns="91519" tIns="45759" rIns="91519" bIns="4575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9441023"/>
            <a:ext cx="2950479" cy="496728"/>
          </a:xfrm>
          <a:prstGeom prst="rect">
            <a:avLst/>
          </a:prstGeom>
        </p:spPr>
        <p:txBody>
          <a:bodyPr vert="horz" lIns="91519" tIns="45759" rIns="91519" bIns="4575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55124" y="9441023"/>
            <a:ext cx="2950479" cy="496728"/>
          </a:xfrm>
          <a:prstGeom prst="rect">
            <a:avLst/>
          </a:prstGeom>
        </p:spPr>
        <p:txBody>
          <a:bodyPr vert="horz" wrap="square" lIns="91519" tIns="45759" rIns="91519" bIns="45759" numCol="1" anchor="b" anchorCtr="0" compatLnSpc="1">
            <a:prstTxWarp prst="textNoShape">
              <a:avLst/>
            </a:prstTxWarp>
          </a:bodyPr>
          <a:lstStyle>
            <a:lvl1pPr algn="r">
              <a:defRPr sz="1200"/>
            </a:lvl1pPr>
          </a:lstStyle>
          <a:p>
            <a:fld id="{51587CEB-9C48-40FE-B478-070E50DC75DF}" type="slidenum">
              <a:rPr lang="en-US"/>
              <a:pPr/>
              <a:t>‹#›</a:t>
            </a:fld>
            <a:endParaRPr lang="en-US"/>
          </a:p>
        </p:txBody>
      </p:sp>
    </p:spTree>
    <p:extLst>
      <p:ext uri="{BB962C8B-B14F-4D97-AF65-F5344CB8AC3E}">
        <p14:creationId xmlns:p14="http://schemas.microsoft.com/office/powerpoint/2010/main" xmlns="" val="27914044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6219" indent="-287007" eaLnBrk="0" hangingPunct="0">
              <a:spcBef>
                <a:spcPct val="30000"/>
              </a:spcBef>
              <a:defRPr sz="1200">
                <a:solidFill>
                  <a:schemeClr val="tx1"/>
                </a:solidFill>
                <a:latin typeface="Calibri" pitchFamily="34" charset="0"/>
                <a:ea typeface="MS PGothic" pitchFamily="34" charset="-128"/>
              </a:defRPr>
            </a:lvl2pPr>
            <a:lvl3pPr marL="1148029" indent="-229606" eaLnBrk="0" hangingPunct="0">
              <a:spcBef>
                <a:spcPct val="30000"/>
              </a:spcBef>
              <a:defRPr sz="1200">
                <a:solidFill>
                  <a:schemeClr val="tx1"/>
                </a:solidFill>
                <a:latin typeface="Calibri" pitchFamily="34" charset="0"/>
                <a:ea typeface="MS PGothic" pitchFamily="34" charset="-128"/>
              </a:defRPr>
            </a:lvl3pPr>
            <a:lvl4pPr marL="1607241" indent="-229606" eaLnBrk="0" hangingPunct="0">
              <a:spcBef>
                <a:spcPct val="30000"/>
              </a:spcBef>
              <a:defRPr sz="1200">
                <a:solidFill>
                  <a:schemeClr val="tx1"/>
                </a:solidFill>
                <a:latin typeface="Calibri" pitchFamily="34" charset="0"/>
                <a:ea typeface="MS PGothic" pitchFamily="34" charset="-128"/>
              </a:defRPr>
            </a:lvl4pPr>
            <a:lvl5pPr marL="2066453" indent="-229606" eaLnBrk="0" hangingPunct="0">
              <a:spcBef>
                <a:spcPct val="30000"/>
              </a:spcBef>
              <a:defRPr sz="1200">
                <a:solidFill>
                  <a:schemeClr val="tx1"/>
                </a:solidFill>
                <a:latin typeface="Calibri" pitchFamily="34" charset="0"/>
                <a:ea typeface="MS PGothic" pitchFamily="34" charset="-128"/>
              </a:defRPr>
            </a:lvl5pPr>
            <a:lvl6pPr marL="2525664" indent="-22960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4876" indent="-22960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4088" indent="-22960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3299" indent="-22960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5047A1C-A3E4-4E5C-A1A6-7466B65A471D}" type="slidenum">
              <a:rPr lang="id-ID" altLang="id-ID" smtClean="0">
                <a:solidFill>
                  <a:srgbClr val="000000"/>
                </a:solidFill>
              </a:rPr>
              <a:pPr eaLnBrk="1" hangingPunct="1">
                <a:spcBef>
                  <a:spcPct val="0"/>
                </a:spcBef>
              </a:pPr>
              <a:t>3</a:t>
            </a:fld>
            <a:endParaRPr lang="id-ID" altLang="id-ID" smtClean="0">
              <a:solidFill>
                <a:srgbClr val="000000"/>
              </a:solidFill>
            </a:endParaRPr>
          </a:p>
        </p:txBody>
      </p:sp>
    </p:spTree>
    <p:extLst>
      <p:ext uri="{BB962C8B-B14F-4D97-AF65-F5344CB8AC3E}">
        <p14:creationId xmlns:p14="http://schemas.microsoft.com/office/powerpoint/2010/main" xmlns="" val="378341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6219" indent="-287007" eaLnBrk="0" hangingPunct="0">
              <a:spcBef>
                <a:spcPct val="30000"/>
              </a:spcBef>
              <a:defRPr sz="1200">
                <a:solidFill>
                  <a:schemeClr val="tx1"/>
                </a:solidFill>
                <a:latin typeface="Calibri" pitchFamily="34" charset="0"/>
                <a:ea typeface="MS PGothic" pitchFamily="34" charset="-128"/>
              </a:defRPr>
            </a:lvl2pPr>
            <a:lvl3pPr marL="1148029" indent="-229606" eaLnBrk="0" hangingPunct="0">
              <a:spcBef>
                <a:spcPct val="30000"/>
              </a:spcBef>
              <a:defRPr sz="1200">
                <a:solidFill>
                  <a:schemeClr val="tx1"/>
                </a:solidFill>
                <a:latin typeface="Calibri" pitchFamily="34" charset="0"/>
                <a:ea typeface="MS PGothic" pitchFamily="34" charset="-128"/>
              </a:defRPr>
            </a:lvl3pPr>
            <a:lvl4pPr marL="1607241" indent="-229606" eaLnBrk="0" hangingPunct="0">
              <a:spcBef>
                <a:spcPct val="30000"/>
              </a:spcBef>
              <a:defRPr sz="1200">
                <a:solidFill>
                  <a:schemeClr val="tx1"/>
                </a:solidFill>
                <a:latin typeface="Calibri" pitchFamily="34" charset="0"/>
                <a:ea typeface="MS PGothic" pitchFamily="34" charset="-128"/>
              </a:defRPr>
            </a:lvl4pPr>
            <a:lvl5pPr marL="2066453" indent="-229606" eaLnBrk="0" hangingPunct="0">
              <a:spcBef>
                <a:spcPct val="30000"/>
              </a:spcBef>
              <a:defRPr sz="1200">
                <a:solidFill>
                  <a:schemeClr val="tx1"/>
                </a:solidFill>
                <a:latin typeface="Calibri" pitchFamily="34" charset="0"/>
                <a:ea typeface="MS PGothic" pitchFamily="34" charset="-128"/>
              </a:defRPr>
            </a:lvl5pPr>
            <a:lvl6pPr marL="2525664" indent="-22960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4876" indent="-22960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4088" indent="-22960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3299" indent="-22960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94566D-89E6-40C3-9FF8-9F025B5A2700}" type="slidenum">
              <a:rPr lang="en-US" altLang="id-ID" smtClean="0"/>
              <a:pPr eaLnBrk="1" hangingPunct="1">
                <a:spcBef>
                  <a:spcPct val="0"/>
                </a:spcBef>
              </a:pPr>
              <a:t>10</a:t>
            </a:fld>
            <a:endParaRPr lang="en-US" altLang="id-ID" smtClean="0"/>
          </a:p>
        </p:txBody>
      </p:sp>
    </p:spTree>
    <p:extLst>
      <p:ext uri="{BB962C8B-B14F-4D97-AF65-F5344CB8AC3E}">
        <p14:creationId xmlns:p14="http://schemas.microsoft.com/office/powerpoint/2010/main" xmlns="" val="154592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6219" indent="-287007" eaLnBrk="0" hangingPunct="0">
              <a:spcBef>
                <a:spcPct val="30000"/>
              </a:spcBef>
              <a:defRPr sz="1200">
                <a:solidFill>
                  <a:schemeClr val="tx1"/>
                </a:solidFill>
                <a:latin typeface="Calibri" pitchFamily="34" charset="0"/>
                <a:ea typeface="MS PGothic" pitchFamily="34" charset="-128"/>
              </a:defRPr>
            </a:lvl2pPr>
            <a:lvl3pPr marL="1148029" indent="-229606" eaLnBrk="0" hangingPunct="0">
              <a:spcBef>
                <a:spcPct val="30000"/>
              </a:spcBef>
              <a:defRPr sz="1200">
                <a:solidFill>
                  <a:schemeClr val="tx1"/>
                </a:solidFill>
                <a:latin typeface="Calibri" pitchFamily="34" charset="0"/>
                <a:ea typeface="MS PGothic" pitchFamily="34" charset="-128"/>
              </a:defRPr>
            </a:lvl3pPr>
            <a:lvl4pPr marL="1607241" indent="-229606" eaLnBrk="0" hangingPunct="0">
              <a:spcBef>
                <a:spcPct val="30000"/>
              </a:spcBef>
              <a:defRPr sz="1200">
                <a:solidFill>
                  <a:schemeClr val="tx1"/>
                </a:solidFill>
                <a:latin typeface="Calibri" pitchFamily="34" charset="0"/>
                <a:ea typeface="MS PGothic" pitchFamily="34" charset="-128"/>
              </a:defRPr>
            </a:lvl4pPr>
            <a:lvl5pPr marL="2066453" indent="-229606" eaLnBrk="0" hangingPunct="0">
              <a:spcBef>
                <a:spcPct val="30000"/>
              </a:spcBef>
              <a:defRPr sz="1200">
                <a:solidFill>
                  <a:schemeClr val="tx1"/>
                </a:solidFill>
                <a:latin typeface="Calibri" pitchFamily="34" charset="0"/>
                <a:ea typeface="MS PGothic" pitchFamily="34" charset="-128"/>
              </a:defRPr>
            </a:lvl5pPr>
            <a:lvl6pPr marL="2525664" indent="-22960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4876" indent="-22960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4088" indent="-22960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3299" indent="-22960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5047A1C-A3E4-4E5C-A1A6-7466B65A471D}" type="slidenum">
              <a:rPr lang="id-ID" altLang="id-ID" smtClean="0">
                <a:solidFill>
                  <a:srgbClr val="000000"/>
                </a:solidFill>
              </a:rPr>
              <a:pPr eaLnBrk="1" hangingPunct="1">
                <a:spcBef>
                  <a:spcPct val="0"/>
                </a:spcBef>
              </a:pPr>
              <a:t>12</a:t>
            </a:fld>
            <a:endParaRPr lang="id-ID" altLang="id-ID" smtClean="0">
              <a:solidFill>
                <a:srgbClr val="000000"/>
              </a:solidFill>
            </a:endParaRPr>
          </a:p>
        </p:txBody>
      </p:sp>
    </p:spTree>
    <p:extLst>
      <p:ext uri="{BB962C8B-B14F-4D97-AF65-F5344CB8AC3E}">
        <p14:creationId xmlns:p14="http://schemas.microsoft.com/office/powerpoint/2010/main" xmlns="" val="308634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6219" indent="-287007" eaLnBrk="0" hangingPunct="0">
              <a:spcBef>
                <a:spcPct val="30000"/>
              </a:spcBef>
              <a:defRPr sz="1200">
                <a:solidFill>
                  <a:schemeClr val="tx1"/>
                </a:solidFill>
                <a:latin typeface="Calibri" pitchFamily="34" charset="0"/>
                <a:ea typeface="MS PGothic" pitchFamily="34" charset="-128"/>
              </a:defRPr>
            </a:lvl2pPr>
            <a:lvl3pPr marL="1148029" indent="-229606" eaLnBrk="0" hangingPunct="0">
              <a:spcBef>
                <a:spcPct val="30000"/>
              </a:spcBef>
              <a:defRPr sz="1200">
                <a:solidFill>
                  <a:schemeClr val="tx1"/>
                </a:solidFill>
                <a:latin typeface="Calibri" pitchFamily="34" charset="0"/>
                <a:ea typeface="MS PGothic" pitchFamily="34" charset="-128"/>
              </a:defRPr>
            </a:lvl3pPr>
            <a:lvl4pPr marL="1607241" indent="-229606" eaLnBrk="0" hangingPunct="0">
              <a:spcBef>
                <a:spcPct val="30000"/>
              </a:spcBef>
              <a:defRPr sz="1200">
                <a:solidFill>
                  <a:schemeClr val="tx1"/>
                </a:solidFill>
                <a:latin typeface="Calibri" pitchFamily="34" charset="0"/>
                <a:ea typeface="MS PGothic" pitchFamily="34" charset="-128"/>
              </a:defRPr>
            </a:lvl4pPr>
            <a:lvl5pPr marL="2066453" indent="-229606" eaLnBrk="0" hangingPunct="0">
              <a:spcBef>
                <a:spcPct val="30000"/>
              </a:spcBef>
              <a:defRPr sz="1200">
                <a:solidFill>
                  <a:schemeClr val="tx1"/>
                </a:solidFill>
                <a:latin typeface="Calibri" pitchFamily="34" charset="0"/>
                <a:ea typeface="MS PGothic" pitchFamily="34" charset="-128"/>
              </a:defRPr>
            </a:lvl5pPr>
            <a:lvl6pPr marL="2525664" indent="-22960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4876" indent="-22960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4088" indent="-22960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3299" indent="-22960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EAD02D3-677C-41E1-BB61-EC92DC62396F}" type="slidenum">
              <a:rPr lang="id-ID" altLang="id-ID" smtClean="0">
                <a:solidFill>
                  <a:srgbClr val="000000"/>
                </a:solidFill>
              </a:rPr>
              <a:pPr eaLnBrk="1" hangingPunct="1">
                <a:spcBef>
                  <a:spcPct val="0"/>
                </a:spcBef>
              </a:pPr>
              <a:t>34</a:t>
            </a:fld>
            <a:endParaRPr lang="id-ID" altLang="id-ID" smtClean="0">
              <a:solidFill>
                <a:srgbClr val="000000"/>
              </a:solidFill>
            </a:endParaRPr>
          </a:p>
        </p:txBody>
      </p:sp>
    </p:spTree>
    <p:extLst>
      <p:ext uri="{BB962C8B-B14F-4D97-AF65-F5344CB8AC3E}">
        <p14:creationId xmlns:p14="http://schemas.microsoft.com/office/powerpoint/2010/main" xmlns="" val="302251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75B7FE-CAC2-4F50-B5C9-ACBD7D9C8F0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CE264FF-7732-46D4-9B07-00007751F70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72FA08-5BEE-4679-8394-96CE3B70925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86DF18-A84F-47EC-A663-17BAEE61BDC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3797FD-D606-4335-8F17-AC5919E2D24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6E8138-2849-4E8C-9507-2590FD2EAC6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49F571-5A01-4BE6-8DC5-3F3A10EE88B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BE4F2F7-90DB-424C-976D-C22CEBCA64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4073223-F30E-40B7-B9F4-8229ADB3B90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BDC01C4-1299-4DAB-A89D-122C4001ADB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E404E27-B656-4873-BC05-4244A76F8EF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223A8E-7251-40C3-93F9-050A41A50D5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A8D454A-163E-40AD-85EB-B773BFAFCC2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5C1706-A7BA-417D-8F80-F92FB2B75EF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C2D15E-6388-4A0B-BAF6-E95C216D7AB2}"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D87E28-C175-475E-9234-858CAD49F1B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887C3A-A2E0-4F23-8D58-D53A40E3ECB6}"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D43C01-2EC8-46D3-AE0B-9162509F5D6D}"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240D7A0-7A4E-4A91-9084-A481C67CF40B}"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3B3410B-C144-4B6F-A2FC-1DE6BE022AAB}"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5D226E-62F8-4161-876D-BA7267C3C0C6}"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846EEDD-6F7D-4E0A-994B-F00311BB06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61266E-07E3-4959-B8DC-89555FD5F7C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4DF55CE-A2AB-4EA7-BDE2-C348EA0A601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63F507-F773-42CA-AC4A-DF5CD95425F9}"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C037D7-8B15-4A96-AD7F-FFF120108AA2}"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A3A7FB9-C52D-4D2B-AD12-C923E447BE0E}"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571E2E-58E1-4A56-B7C4-AEC93FEC4E9D}"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1A481F-943C-435F-B83E-A4299C5393D9}"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6DFA8B-19DF-4CD0-9280-45F3EF91B5D6}"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4A549FF-3D7D-408E-8889-CBF3556D37C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1F567C7-40B9-469F-8115-264592BB1300}"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992CAE4-F387-4ECF-BEF5-4B68EE13F32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BD8C2B-4057-452F-A35B-8B46A43349E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B4514A9-2CCE-4A3F-9EE5-9E8E4EF369F0}"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632A9C1-B290-459F-89C7-D0322AD5C58E}"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BD77336-CF65-4914-8452-F664EE4BEE9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430CAD-6806-4178-8F0A-7742C5246092}"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FBAC54-7E66-49F0-85E9-6DF770CB84B0}"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bapepam\Desktop\LOGO OJK_FINALE indonesia.jpg"/>
          <p:cNvPicPr>
            <a:picLocks noChangeAspect="1" noChangeArrowheads="1"/>
          </p:cNvPicPr>
          <p:nvPr userDrawn="1"/>
        </p:nvPicPr>
        <p:blipFill>
          <a:blip r:embed="rId2" cstate="print"/>
          <a:srcRect t="10001" r="11105"/>
          <a:stretch>
            <a:fillRect/>
          </a:stretch>
        </p:blipFill>
        <p:spPr bwMode="auto">
          <a:xfrm>
            <a:off x="131763" y="144463"/>
            <a:ext cx="2495550" cy="1052512"/>
          </a:xfrm>
          <a:prstGeom prst="rect">
            <a:avLst/>
          </a:prstGeom>
          <a:noFill/>
          <a:ln w="9525">
            <a:noFill/>
            <a:miter lim="800000"/>
            <a:headEnd/>
            <a:tailEnd/>
          </a:ln>
        </p:spPr>
      </p:pic>
      <p:sp>
        <p:nvSpPr>
          <p:cNvPr id="5" name="Rectangle 4"/>
          <p:cNvSpPr>
            <a:spLocks noChangeArrowheads="1"/>
          </p:cNvSpPr>
          <p:nvPr userDrawn="1"/>
        </p:nvSpPr>
        <p:spPr bwMode="auto">
          <a:xfrm>
            <a:off x="0" y="5876925"/>
            <a:ext cx="9144000" cy="981075"/>
          </a:xfrm>
          <a:prstGeom prst="rect">
            <a:avLst/>
          </a:prstGeom>
          <a:gradFill rotWithShape="1">
            <a:gsLst>
              <a:gs pos="0">
                <a:srgbClr val="770000"/>
              </a:gs>
              <a:gs pos="50000">
                <a:srgbClr val="AD0000"/>
              </a:gs>
              <a:gs pos="100000">
                <a:srgbClr val="CE0000"/>
              </a:gs>
            </a:gsLst>
            <a:lin ang="18900000" scaled="1"/>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a:defRPr/>
            </a:pPr>
            <a:endParaRPr lang="en-US">
              <a:solidFill>
                <a:prstClr val="white"/>
              </a:solidFill>
              <a:latin typeface="+mn-lt"/>
              <a:ea typeface="+mn-ea"/>
            </a:endParaRPr>
          </a:p>
        </p:txBody>
      </p:sp>
      <p:cxnSp>
        <p:nvCxnSpPr>
          <p:cNvPr id="6" name="Straight Connector 5"/>
          <p:cNvCxnSpPr/>
          <p:nvPr userDrawn="1"/>
        </p:nvCxnSpPr>
        <p:spPr>
          <a:xfrm>
            <a:off x="0" y="5843588"/>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userDrawn="1"/>
        </p:nvSpPr>
        <p:spPr bwMode="auto">
          <a:xfrm>
            <a:off x="7956550" y="0"/>
            <a:ext cx="1187450" cy="1187450"/>
          </a:xfrm>
          <a:prstGeom prst="rect">
            <a:avLst/>
          </a:prstGeom>
          <a:gradFill rotWithShape="1">
            <a:gsLst>
              <a:gs pos="0">
                <a:srgbClr val="CE0000"/>
              </a:gs>
              <a:gs pos="50000">
                <a:srgbClr val="AD0000"/>
              </a:gs>
              <a:gs pos="100000">
                <a:srgbClr val="770000"/>
              </a:gs>
            </a:gsLst>
            <a:lin ang="18900000" scaled="1"/>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a:defRPr/>
            </a:pPr>
            <a:endParaRPr lang="en-US">
              <a:solidFill>
                <a:prstClr val="white"/>
              </a:solidFill>
              <a:latin typeface="+mn-lt"/>
              <a:ea typeface="+mn-ea"/>
            </a:endParaRPr>
          </a:p>
        </p:txBody>
      </p:sp>
      <p:cxnSp>
        <p:nvCxnSpPr>
          <p:cNvPr id="8" name="Straight Connector 7"/>
          <p:cNvCxnSpPr/>
          <p:nvPr userDrawn="1"/>
        </p:nvCxnSpPr>
        <p:spPr>
          <a:xfrm>
            <a:off x="7926388" y="0"/>
            <a:ext cx="0" cy="12350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7926388" y="1227138"/>
            <a:ext cx="121761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lvl1pPr>
              <a:defRPr sz="4000" b="1">
                <a:latin typeface="Arial" panose="020B0604020202020204" pitchFamily="34" charset="0"/>
                <a:cs typeface="Arial" panose="020B0604020202020204" pitchFamily="34" charset="0"/>
              </a:defRPr>
            </a:lvl1pPr>
          </a:lstStyle>
          <a:p>
            <a:r>
              <a:rPr lang="en-US" smtClean="0"/>
              <a:t>Click to edit Master title style</a:t>
            </a:r>
            <a:endParaRPr lang="id-ID"/>
          </a:p>
        </p:txBody>
      </p:sp>
      <p:sp>
        <p:nvSpPr>
          <p:cNvPr id="3" name="Subtitle 2"/>
          <p:cNvSpPr>
            <a:spLocks noGrp="1"/>
          </p:cNvSpPr>
          <p:nvPr>
            <p:ph type="subTitle" idx="1"/>
          </p:nvPr>
        </p:nvSpPr>
        <p:spPr>
          <a:xfrm>
            <a:off x="2699792" y="5987714"/>
            <a:ext cx="6336704" cy="481608"/>
          </a:xfrm>
        </p:spPr>
        <p:txBody>
          <a:bodyPr/>
          <a:lstStyle>
            <a:lvl1pPr marL="0" indent="0" algn="r">
              <a:buNone/>
              <a:defRPr sz="24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6553200" y="5959475"/>
            <a:ext cx="2133600" cy="365125"/>
          </a:xfrm>
        </p:spPr>
        <p:txBody>
          <a:bodyPr/>
          <a:lstStyle>
            <a:lvl1pPr>
              <a:defRPr/>
            </a:lvl1pPr>
          </a:lstStyle>
          <a:p>
            <a:fld id="{402EC850-2683-4102-8D04-DD682E4D0555}"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53188"/>
            <a:ext cx="9144000" cy="320675"/>
          </a:xfrm>
          <a:prstGeom prst="rect">
            <a:avLst/>
          </a:prstGeom>
          <a:gradFill rotWithShape="1">
            <a:gsLst>
              <a:gs pos="0">
                <a:srgbClr val="770000"/>
              </a:gs>
              <a:gs pos="50000">
                <a:srgbClr val="AD0000"/>
              </a:gs>
              <a:gs pos="100000">
                <a:srgbClr val="CE0000"/>
              </a:gs>
            </a:gsLst>
            <a:lin ang="18900000" scaled="1"/>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a:defRPr/>
            </a:pPr>
            <a:endParaRPr lang="en-US">
              <a:solidFill>
                <a:prstClr val="white"/>
              </a:solidFill>
              <a:latin typeface="+mn-lt"/>
              <a:ea typeface="+mn-ea"/>
            </a:endParaRPr>
          </a:p>
        </p:txBody>
      </p:sp>
      <p:pic>
        <p:nvPicPr>
          <p:cNvPr id="5" name="Picture 3" descr="C:\Users\bapepam\Desktop\LOGO OJK_FINALE indonesia.jpg"/>
          <p:cNvPicPr>
            <a:picLocks noChangeAspect="1" noChangeArrowheads="1"/>
          </p:cNvPicPr>
          <p:nvPr userDrawn="1"/>
        </p:nvPicPr>
        <p:blipFill>
          <a:blip r:embed="rId2" cstate="print"/>
          <a:srcRect t="10001" r="11105"/>
          <a:stretch>
            <a:fillRect/>
          </a:stretch>
        </p:blipFill>
        <p:spPr bwMode="auto">
          <a:xfrm>
            <a:off x="0" y="0"/>
            <a:ext cx="1116013" cy="469900"/>
          </a:xfrm>
          <a:prstGeom prst="rect">
            <a:avLst/>
          </a:prstGeom>
          <a:noFill/>
          <a:ln w="9525">
            <a:noFill/>
            <a:miter lim="800000"/>
            <a:headEnd/>
            <a:tailEnd/>
          </a:ln>
        </p:spPr>
      </p:pic>
      <p:sp>
        <p:nvSpPr>
          <p:cNvPr id="2" name="Title 1"/>
          <p:cNvSpPr>
            <a:spLocks noGrp="1"/>
          </p:cNvSpPr>
          <p:nvPr>
            <p:ph type="title"/>
          </p:nvPr>
        </p:nvSpPr>
        <p:spPr>
          <a:xfrm>
            <a:off x="2008098" y="274638"/>
            <a:ext cx="6380326" cy="643655"/>
          </a:xfrm>
        </p:spPr>
        <p:txBody>
          <a:bodyP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id-ID" dirty="0"/>
          </a:p>
        </p:txBody>
      </p:sp>
      <p:sp>
        <p:nvSpPr>
          <p:cNvPr id="3" name="Content Placeholder 2"/>
          <p:cNvSpPr>
            <a:spLocks noGrp="1"/>
          </p:cNvSpPr>
          <p:nvPr>
            <p:ph idx="1"/>
          </p:nvPr>
        </p:nvSpPr>
        <p:spPr>
          <a:xfrm>
            <a:off x="457200" y="1412776"/>
            <a:ext cx="8229600" cy="4713387"/>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6" name="Slide Number Placeholder 5"/>
          <p:cNvSpPr>
            <a:spLocks noGrp="1"/>
          </p:cNvSpPr>
          <p:nvPr>
            <p:ph type="sldNum" sz="quarter" idx="10"/>
          </p:nvPr>
        </p:nvSpPr>
        <p:spPr>
          <a:xfrm>
            <a:off x="7019925" y="6448425"/>
            <a:ext cx="2133600" cy="325438"/>
          </a:xfrm>
        </p:spPr>
        <p:txBody>
          <a:bodyPr/>
          <a:lstStyle>
            <a:lvl1pPr>
              <a:defRPr b="1">
                <a:solidFill>
                  <a:srgbClr val="FFFFFF"/>
                </a:solidFill>
                <a:latin typeface="Arial" pitchFamily="34" charset="0"/>
                <a:cs typeface="Arial" pitchFamily="34" charset="0"/>
              </a:defRPr>
            </a:lvl1pPr>
          </a:lstStyle>
          <a:p>
            <a:fld id="{06EF8ED3-A5FF-4D20-A5F4-A1046C716DC0}"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21A488-7807-4450-8AAE-9318D167721F}"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F899F9-C5E7-41DD-B4D7-D1B08E9426D7}"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A35D1FA-0BD0-4468-807E-0D04FAFDA7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20EB780-E350-441B-AA97-FBBE1ECC95C0}"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7A1930F-73ED-4414-A01E-65E81C7A3387}"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B8ECAF3-26CD-436F-95C1-1C78C1D39BA9}"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7A683F-9248-419C-8351-F645676D9FBC}"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A682B6-6C8C-48F7-B0C9-4AD3CE4B1B24}"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D3C68D-AE64-4519-9591-B89663000BFB}"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D816B6-DC8F-4EB4-9688-CF8A124450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DAB8B56-A46F-4D12-8764-38EFA5738E2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C874092-0E37-4C66-A9C7-777B4FF3AD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BFCBB6-34FE-4F0E-9B60-5025CE62AD5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FCD38E2-8D91-4846-BE20-283AC214D8A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39814A6-D565-4137-A585-61462D785693}" type="slidenum">
              <a:rPr lang="en-US"/>
              <a:pPr/>
              <a:t>‹#›</a:t>
            </a:fld>
            <a:endParaRPr lang="en-US"/>
          </a:p>
        </p:txBody>
      </p:sp>
      <p:pic>
        <p:nvPicPr>
          <p:cNvPr id="1031" name="Picture 5" descr="utk presentasi.png"/>
          <p:cNvPicPr>
            <a:picLocks noChangeAspect="1"/>
          </p:cNvPicPr>
          <p:nvPr/>
        </p:nvPicPr>
        <p:blipFill>
          <a:blip r:embed="rId13" cstate="print"/>
          <a:srcRect l="68927" b="25500"/>
          <a:stretch>
            <a:fillRect/>
          </a:stretch>
        </p:blipFill>
        <p:spPr bwMode="auto">
          <a:xfrm>
            <a:off x="9026525" y="-25400"/>
            <a:ext cx="117475" cy="6811963"/>
          </a:xfrm>
          <a:prstGeom prst="rect">
            <a:avLst/>
          </a:prstGeom>
          <a:noFill/>
          <a:ln w="9525">
            <a:noFill/>
            <a:miter lim="800000"/>
            <a:headEnd/>
            <a:tailEnd/>
          </a:ln>
        </p:spPr>
      </p:pic>
      <p:pic>
        <p:nvPicPr>
          <p:cNvPr id="1032" name="Picture 4" descr="utk presentasi.png"/>
          <p:cNvPicPr>
            <a:picLocks noChangeAspect="1"/>
          </p:cNvPicPr>
          <p:nvPr/>
        </p:nvPicPr>
        <p:blipFill>
          <a:blip r:embed="rId14" cstate="print"/>
          <a:srcRect/>
          <a:stretch>
            <a:fillRect/>
          </a:stretch>
        </p:blipFill>
        <p:spPr bwMode="auto">
          <a:xfrm>
            <a:off x="7938" y="6530975"/>
            <a:ext cx="9144000" cy="376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rtl="0" fontAlgn="base">
        <a:spcBef>
          <a:spcPct val="0"/>
        </a:spcBef>
        <a:spcAft>
          <a:spcPct val="0"/>
        </a:spcAft>
        <a:defRPr sz="4400" kern="1200">
          <a:solidFill>
            <a:schemeClr val="tx1"/>
          </a:solidFill>
          <a:latin typeface="+mj-lt"/>
          <a:ea typeface="ＭＳ Ｐゴシック" charset="-128"/>
          <a:cs typeface="+mj-cs"/>
        </a:defRPr>
      </a:lvl1pPr>
      <a:lvl2pPr algn="ctr" rtl="0" fontAlgn="base">
        <a:spcBef>
          <a:spcPct val="0"/>
        </a:spcBef>
        <a:spcAft>
          <a:spcPct val="0"/>
        </a:spcAft>
        <a:defRPr sz="4400">
          <a:solidFill>
            <a:schemeClr val="tx1"/>
          </a:solidFill>
          <a:latin typeface="Calibri" pitchFamily="34" charset="0"/>
          <a:ea typeface="ＭＳ Ｐゴシック" charset="-128"/>
        </a:defRPr>
      </a:lvl2pPr>
      <a:lvl3pPr algn="ctr" rtl="0" fontAlgn="base">
        <a:spcBef>
          <a:spcPct val="0"/>
        </a:spcBef>
        <a:spcAft>
          <a:spcPct val="0"/>
        </a:spcAft>
        <a:defRPr sz="4400">
          <a:solidFill>
            <a:schemeClr val="tx1"/>
          </a:solidFill>
          <a:latin typeface="Calibri" pitchFamily="34" charset="0"/>
          <a:ea typeface="ＭＳ Ｐゴシック" charset="-128"/>
        </a:defRPr>
      </a:lvl3pPr>
      <a:lvl4pPr algn="ctr" rtl="0" fontAlgn="base">
        <a:spcBef>
          <a:spcPct val="0"/>
        </a:spcBef>
        <a:spcAft>
          <a:spcPct val="0"/>
        </a:spcAft>
        <a:defRPr sz="4400">
          <a:solidFill>
            <a:schemeClr val="tx1"/>
          </a:solidFill>
          <a:latin typeface="Calibri" pitchFamily="34" charset="0"/>
          <a:ea typeface="ＭＳ Ｐゴシック" charset="-128"/>
        </a:defRPr>
      </a:lvl4pPr>
      <a:lvl5pPr algn="ctr" rtl="0" fontAlgn="base">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ea typeface="ＭＳ Ｐゴシック" charset="-128"/>
        </a:defRPr>
      </a:lvl6pPr>
      <a:lvl7pPr marL="914400" algn="ctr" rtl="0" fontAlgn="base">
        <a:spcBef>
          <a:spcPct val="0"/>
        </a:spcBef>
        <a:spcAft>
          <a:spcPct val="0"/>
        </a:spcAft>
        <a:defRPr sz="4400">
          <a:solidFill>
            <a:schemeClr val="tx1"/>
          </a:solidFill>
          <a:latin typeface="Calibri" pitchFamily="34" charset="0"/>
          <a:ea typeface="ＭＳ Ｐゴシック" charset="-128"/>
        </a:defRPr>
      </a:lvl7pPr>
      <a:lvl8pPr marL="1371600" algn="ctr" rtl="0" fontAlgn="base">
        <a:spcBef>
          <a:spcPct val="0"/>
        </a:spcBef>
        <a:spcAft>
          <a:spcPct val="0"/>
        </a:spcAft>
        <a:defRPr sz="4400">
          <a:solidFill>
            <a:schemeClr val="tx1"/>
          </a:solidFill>
          <a:latin typeface="Calibri" pitchFamily="34" charset="0"/>
          <a:ea typeface="ＭＳ Ｐゴシック" charset="-128"/>
        </a:defRPr>
      </a:lvl8pPr>
      <a:lvl9pPr marL="1828800" algn="ctr"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4E6161C-37C5-447C-86D4-1BB0E01112D7}" type="slidenum">
              <a:rPr lang="en-US"/>
              <a:pPr/>
              <a:t>‹#›</a:t>
            </a:fld>
            <a:endParaRPr lang="en-US"/>
          </a:p>
        </p:txBody>
      </p:sp>
      <p:pic>
        <p:nvPicPr>
          <p:cNvPr id="2055" name="Picture 3" descr="C:\Users\bapepam\Desktop\LOGO OJK_FINALE indonesia.jpg"/>
          <p:cNvPicPr>
            <a:picLocks noChangeAspect="1" noChangeArrowheads="1"/>
          </p:cNvPicPr>
          <p:nvPr/>
        </p:nvPicPr>
        <p:blipFill>
          <a:blip r:embed="rId13" cstate="print"/>
          <a:srcRect t="10001" r="11105"/>
          <a:stretch>
            <a:fillRect/>
          </a:stretch>
        </p:blipFill>
        <p:spPr bwMode="auto">
          <a:xfrm>
            <a:off x="57150" y="115888"/>
            <a:ext cx="1706563" cy="720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rtl="0" fontAlgn="base">
        <a:spcBef>
          <a:spcPct val="0"/>
        </a:spcBef>
        <a:spcAft>
          <a:spcPct val="0"/>
        </a:spcAft>
        <a:defRPr sz="4400" kern="1200">
          <a:solidFill>
            <a:schemeClr val="tx1"/>
          </a:solidFill>
          <a:latin typeface="+mj-lt"/>
          <a:ea typeface="ＭＳ Ｐゴシック" charset="-128"/>
          <a:cs typeface="+mj-cs"/>
        </a:defRPr>
      </a:lvl1pPr>
      <a:lvl2pPr algn="ctr" rtl="0" fontAlgn="base">
        <a:spcBef>
          <a:spcPct val="0"/>
        </a:spcBef>
        <a:spcAft>
          <a:spcPct val="0"/>
        </a:spcAft>
        <a:defRPr sz="4400">
          <a:solidFill>
            <a:schemeClr val="tx1"/>
          </a:solidFill>
          <a:latin typeface="Calibri" pitchFamily="34" charset="0"/>
          <a:ea typeface="ＭＳ Ｐゴシック" charset="-128"/>
        </a:defRPr>
      </a:lvl2pPr>
      <a:lvl3pPr algn="ctr" rtl="0" fontAlgn="base">
        <a:spcBef>
          <a:spcPct val="0"/>
        </a:spcBef>
        <a:spcAft>
          <a:spcPct val="0"/>
        </a:spcAft>
        <a:defRPr sz="4400">
          <a:solidFill>
            <a:schemeClr val="tx1"/>
          </a:solidFill>
          <a:latin typeface="Calibri" pitchFamily="34" charset="0"/>
          <a:ea typeface="ＭＳ Ｐゴシック" charset="-128"/>
        </a:defRPr>
      </a:lvl3pPr>
      <a:lvl4pPr algn="ctr" rtl="0" fontAlgn="base">
        <a:spcBef>
          <a:spcPct val="0"/>
        </a:spcBef>
        <a:spcAft>
          <a:spcPct val="0"/>
        </a:spcAft>
        <a:defRPr sz="4400">
          <a:solidFill>
            <a:schemeClr val="tx1"/>
          </a:solidFill>
          <a:latin typeface="Calibri" pitchFamily="34" charset="0"/>
          <a:ea typeface="ＭＳ Ｐゴシック" charset="-128"/>
        </a:defRPr>
      </a:lvl4pPr>
      <a:lvl5pPr algn="ctr" rtl="0" fontAlgn="base">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ea typeface="ＭＳ Ｐゴシック" charset="-128"/>
        </a:defRPr>
      </a:lvl6pPr>
      <a:lvl7pPr marL="914400" algn="ctr" rtl="0" fontAlgn="base">
        <a:spcBef>
          <a:spcPct val="0"/>
        </a:spcBef>
        <a:spcAft>
          <a:spcPct val="0"/>
        </a:spcAft>
        <a:defRPr sz="4400">
          <a:solidFill>
            <a:schemeClr val="tx1"/>
          </a:solidFill>
          <a:latin typeface="Calibri" pitchFamily="34" charset="0"/>
          <a:ea typeface="ＭＳ Ｐゴシック" charset="-128"/>
        </a:defRPr>
      </a:lvl7pPr>
      <a:lvl8pPr marL="1371600" algn="ctr" rtl="0" fontAlgn="base">
        <a:spcBef>
          <a:spcPct val="0"/>
        </a:spcBef>
        <a:spcAft>
          <a:spcPct val="0"/>
        </a:spcAft>
        <a:defRPr sz="4400">
          <a:solidFill>
            <a:schemeClr val="tx1"/>
          </a:solidFill>
          <a:latin typeface="Calibri" pitchFamily="34" charset="0"/>
          <a:ea typeface="ＭＳ Ｐゴシック" charset="-128"/>
        </a:defRPr>
      </a:lvl8pPr>
      <a:lvl9pPr marL="1828800" algn="ctr"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3841FFC-3ED7-4877-8F3D-709D37B144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rtl="0" fontAlgn="base">
        <a:spcBef>
          <a:spcPct val="0"/>
        </a:spcBef>
        <a:spcAft>
          <a:spcPct val="0"/>
        </a:spcAft>
        <a:defRPr sz="4400" kern="1200">
          <a:solidFill>
            <a:schemeClr val="tx1"/>
          </a:solidFill>
          <a:latin typeface="+mj-lt"/>
          <a:ea typeface="ＭＳ Ｐゴシック" charset="-128"/>
          <a:cs typeface="+mj-cs"/>
        </a:defRPr>
      </a:lvl1pPr>
      <a:lvl2pPr algn="ctr" rtl="0" fontAlgn="base">
        <a:spcBef>
          <a:spcPct val="0"/>
        </a:spcBef>
        <a:spcAft>
          <a:spcPct val="0"/>
        </a:spcAft>
        <a:defRPr sz="4400">
          <a:solidFill>
            <a:schemeClr val="tx1"/>
          </a:solidFill>
          <a:latin typeface="Calibri" pitchFamily="34" charset="0"/>
          <a:ea typeface="ＭＳ Ｐゴシック" charset="-128"/>
        </a:defRPr>
      </a:lvl2pPr>
      <a:lvl3pPr algn="ctr" rtl="0" fontAlgn="base">
        <a:spcBef>
          <a:spcPct val="0"/>
        </a:spcBef>
        <a:spcAft>
          <a:spcPct val="0"/>
        </a:spcAft>
        <a:defRPr sz="4400">
          <a:solidFill>
            <a:schemeClr val="tx1"/>
          </a:solidFill>
          <a:latin typeface="Calibri" pitchFamily="34" charset="0"/>
          <a:ea typeface="ＭＳ Ｐゴシック" charset="-128"/>
        </a:defRPr>
      </a:lvl3pPr>
      <a:lvl4pPr algn="ctr" rtl="0" fontAlgn="base">
        <a:spcBef>
          <a:spcPct val="0"/>
        </a:spcBef>
        <a:spcAft>
          <a:spcPct val="0"/>
        </a:spcAft>
        <a:defRPr sz="4400">
          <a:solidFill>
            <a:schemeClr val="tx1"/>
          </a:solidFill>
          <a:latin typeface="Calibri" pitchFamily="34" charset="0"/>
          <a:ea typeface="ＭＳ Ｐゴシック" charset="-128"/>
        </a:defRPr>
      </a:lvl4pPr>
      <a:lvl5pPr algn="ctr" rtl="0" fontAlgn="base">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ea typeface="ＭＳ Ｐゴシック" charset="-128"/>
        </a:defRPr>
      </a:lvl6pPr>
      <a:lvl7pPr marL="914400" algn="ctr" rtl="0" fontAlgn="base">
        <a:spcBef>
          <a:spcPct val="0"/>
        </a:spcBef>
        <a:spcAft>
          <a:spcPct val="0"/>
        </a:spcAft>
        <a:defRPr sz="4400">
          <a:solidFill>
            <a:schemeClr val="tx1"/>
          </a:solidFill>
          <a:latin typeface="Calibri" pitchFamily="34" charset="0"/>
          <a:ea typeface="ＭＳ Ｐゴシック" charset="-128"/>
        </a:defRPr>
      </a:lvl7pPr>
      <a:lvl8pPr marL="1371600" algn="ctr" rtl="0" fontAlgn="base">
        <a:spcBef>
          <a:spcPct val="0"/>
        </a:spcBef>
        <a:spcAft>
          <a:spcPct val="0"/>
        </a:spcAft>
        <a:defRPr sz="4400">
          <a:solidFill>
            <a:schemeClr val="tx1"/>
          </a:solidFill>
          <a:latin typeface="Calibri" pitchFamily="34" charset="0"/>
          <a:ea typeface="ＭＳ Ｐゴシック" charset="-128"/>
        </a:defRPr>
      </a:lvl8pPr>
      <a:lvl9pPr marL="1828800" algn="ctr"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FEFB83E-8C1F-4113-8E43-BD25A5764B30}" type="slidenum">
              <a:rPr lang="en-US"/>
              <a:pPr/>
              <a:t>‹#›</a:t>
            </a:fld>
            <a:endParaRPr lang="en-US"/>
          </a:p>
        </p:txBody>
      </p:sp>
      <p:pic>
        <p:nvPicPr>
          <p:cNvPr id="4103" name="Picture 5" descr="utk presentasi.png"/>
          <p:cNvPicPr>
            <a:picLocks noChangeAspect="1"/>
          </p:cNvPicPr>
          <p:nvPr/>
        </p:nvPicPr>
        <p:blipFill>
          <a:blip r:embed="rId13" cstate="print"/>
          <a:srcRect l="68927" b="25500"/>
          <a:stretch>
            <a:fillRect/>
          </a:stretch>
        </p:blipFill>
        <p:spPr bwMode="auto">
          <a:xfrm>
            <a:off x="9026525" y="-25400"/>
            <a:ext cx="117475" cy="6811963"/>
          </a:xfrm>
          <a:prstGeom prst="rect">
            <a:avLst/>
          </a:prstGeom>
          <a:noFill/>
          <a:ln w="9525">
            <a:noFill/>
            <a:miter lim="800000"/>
            <a:headEnd/>
            <a:tailEnd/>
          </a:ln>
        </p:spPr>
      </p:pic>
      <p:pic>
        <p:nvPicPr>
          <p:cNvPr id="4104" name="Picture 4" descr="utk presentasi.png"/>
          <p:cNvPicPr>
            <a:picLocks noChangeAspect="1"/>
          </p:cNvPicPr>
          <p:nvPr/>
        </p:nvPicPr>
        <p:blipFill>
          <a:blip r:embed="rId14" cstate="print"/>
          <a:srcRect/>
          <a:stretch>
            <a:fillRect/>
          </a:stretch>
        </p:blipFill>
        <p:spPr bwMode="auto">
          <a:xfrm>
            <a:off x="7938" y="6530975"/>
            <a:ext cx="9144000" cy="376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rtl="0" fontAlgn="base">
        <a:spcBef>
          <a:spcPct val="0"/>
        </a:spcBef>
        <a:spcAft>
          <a:spcPct val="0"/>
        </a:spcAft>
        <a:defRPr sz="4400" kern="1200">
          <a:solidFill>
            <a:schemeClr val="tx1"/>
          </a:solidFill>
          <a:latin typeface="+mj-lt"/>
          <a:ea typeface="ＭＳ Ｐゴシック" charset="-128"/>
          <a:cs typeface="+mj-cs"/>
        </a:defRPr>
      </a:lvl1pPr>
      <a:lvl2pPr algn="ctr" rtl="0" fontAlgn="base">
        <a:spcBef>
          <a:spcPct val="0"/>
        </a:spcBef>
        <a:spcAft>
          <a:spcPct val="0"/>
        </a:spcAft>
        <a:defRPr sz="4400">
          <a:solidFill>
            <a:schemeClr val="tx1"/>
          </a:solidFill>
          <a:latin typeface="Calibri" pitchFamily="34" charset="0"/>
          <a:ea typeface="ＭＳ Ｐゴシック" charset="-128"/>
        </a:defRPr>
      </a:lvl2pPr>
      <a:lvl3pPr algn="ctr" rtl="0" fontAlgn="base">
        <a:spcBef>
          <a:spcPct val="0"/>
        </a:spcBef>
        <a:spcAft>
          <a:spcPct val="0"/>
        </a:spcAft>
        <a:defRPr sz="4400">
          <a:solidFill>
            <a:schemeClr val="tx1"/>
          </a:solidFill>
          <a:latin typeface="Calibri" pitchFamily="34" charset="0"/>
          <a:ea typeface="ＭＳ Ｐゴシック" charset="-128"/>
        </a:defRPr>
      </a:lvl3pPr>
      <a:lvl4pPr algn="ctr" rtl="0" fontAlgn="base">
        <a:spcBef>
          <a:spcPct val="0"/>
        </a:spcBef>
        <a:spcAft>
          <a:spcPct val="0"/>
        </a:spcAft>
        <a:defRPr sz="4400">
          <a:solidFill>
            <a:schemeClr val="tx1"/>
          </a:solidFill>
          <a:latin typeface="Calibri" pitchFamily="34" charset="0"/>
          <a:ea typeface="ＭＳ Ｐゴシック" charset="-128"/>
        </a:defRPr>
      </a:lvl4pPr>
      <a:lvl5pPr algn="ctr" rtl="0" fontAlgn="base">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ea typeface="ＭＳ Ｐゴシック" charset="-128"/>
        </a:defRPr>
      </a:lvl6pPr>
      <a:lvl7pPr marL="914400" algn="ctr" rtl="0" fontAlgn="base">
        <a:spcBef>
          <a:spcPct val="0"/>
        </a:spcBef>
        <a:spcAft>
          <a:spcPct val="0"/>
        </a:spcAft>
        <a:defRPr sz="4400">
          <a:solidFill>
            <a:schemeClr val="tx1"/>
          </a:solidFill>
          <a:latin typeface="Calibri" pitchFamily="34" charset="0"/>
          <a:ea typeface="ＭＳ Ｐゴシック" charset="-128"/>
        </a:defRPr>
      </a:lvl7pPr>
      <a:lvl8pPr marL="1371600" algn="ctr" rtl="0" fontAlgn="base">
        <a:spcBef>
          <a:spcPct val="0"/>
        </a:spcBef>
        <a:spcAft>
          <a:spcPct val="0"/>
        </a:spcAft>
        <a:defRPr sz="4400">
          <a:solidFill>
            <a:schemeClr val="tx1"/>
          </a:solidFill>
          <a:latin typeface="Calibri" pitchFamily="34" charset="0"/>
          <a:ea typeface="ＭＳ Ｐゴシック" charset="-128"/>
        </a:defRPr>
      </a:lvl8pPr>
      <a:lvl9pPr marL="1828800" algn="ctr"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111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69FA841-F014-49EE-AB88-57EE24CC05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344816" cy="918293"/>
          </a:xfrm>
          <a:solidFill>
            <a:schemeClr val="accent5">
              <a:lumMod val="75000"/>
            </a:schemeClr>
          </a:solidFill>
        </p:spPr>
        <p:txBody>
          <a:bodyPr/>
          <a:lstStyle/>
          <a:p>
            <a:pPr marL="0" indent="0"/>
            <a:r>
              <a:rPr lang="id-ID" dirty="0"/>
              <a:t/>
            </a:r>
            <a:br>
              <a:rPr lang="id-ID" dirty="0"/>
            </a:br>
            <a:r>
              <a:rPr lang="id-ID" dirty="0" smtClean="0"/>
              <a:t>“MASA </a:t>
            </a:r>
            <a:r>
              <a:rPr lang="id-ID" dirty="0"/>
              <a:t>DEPAN DAN TANTANGAN”</a:t>
            </a:r>
            <a:br>
              <a:rPr lang="id-ID" dirty="0"/>
            </a:br>
            <a:endParaRPr lang="id-ID"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1211560"/>
            <a:ext cx="9153524" cy="5562303"/>
          </a:xfrm>
        </p:spPr>
      </p:pic>
      <p:sp>
        <p:nvSpPr>
          <p:cNvPr id="4" name="Slide Number Placeholder 3"/>
          <p:cNvSpPr>
            <a:spLocks noGrp="1"/>
          </p:cNvSpPr>
          <p:nvPr>
            <p:ph type="sldNum" sz="quarter" idx="10"/>
          </p:nvPr>
        </p:nvSpPr>
        <p:spPr/>
        <p:txBody>
          <a:bodyPr/>
          <a:lstStyle/>
          <a:p>
            <a:fld id="{06EF8ED3-A5FF-4D20-A5F4-A1046C716DC0}" type="slidenum">
              <a:rPr lang="en-US" smtClean="0"/>
              <a:pPr/>
              <a:t>1</a:t>
            </a:fld>
            <a:endParaRPr lang="en-US"/>
          </a:p>
        </p:txBody>
      </p:sp>
    </p:spTree>
    <p:extLst>
      <p:ext uri="{BB962C8B-B14F-4D97-AF65-F5344CB8AC3E}">
        <p14:creationId xmlns:p14="http://schemas.microsoft.com/office/powerpoint/2010/main" xmlns="" val="2011651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58888" y="188913"/>
            <a:ext cx="7416800" cy="644525"/>
          </a:xfrm>
        </p:spPr>
        <p:txBody>
          <a:bodyPr/>
          <a:lstStyle/>
          <a:p>
            <a:pPr algn="r"/>
            <a:r>
              <a:rPr lang="id-ID" altLang="id-ID" smtClean="0">
                <a:solidFill>
                  <a:srgbClr val="760000"/>
                </a:solidFill>
                <a:latin typeface="Impact" pitchFamily="34" charset="0"/>
                <a:cs typeface="Arial" charset="0"/>
              </a:rPr>
              <a:t>Susunan Organisasi </a:t>
            </a:r>
            <a:br>
              <a:rPr lang="id-ID" altLang="id-ID" smtClean="0">
                <a:solidFill>
                  <a:srgbClr val="760000"/>
                </a:solidFill>
                <a:latin typeface="Impact" pitchFamily="34" charset="0"/>
                <a:cs typeface="Arial" charset="0"/>
              </a:rPr>
            </a:br>
            <a:r>
              <a:rPr lang="id-ID" altLang="id-ID" smtClean="0">
                <a:solidFill>
                  <a:srgbClr val="760000"/>
                </a:solidFill>
                <a:latin typeface="Impact" pitchFamily="34" charset="0"/>
                <a:cs typeface="Arial" charset="0"/>
              </a:rPr>
              <a:t>Perusahaan Perasuransian [2]</a:t>
            </a:r>
          </a:p>
        </p:txBody>
      </p:sp>
      <p:sp>
        <p:nvSpPr>
          <p:cNvPr id="3" name="Content Placeholder 2"/>
          <p:cNvSpPr>
            <a:spLocks noGrp="1"/>
          </p:cNvSpPr>
          <p:nvPr>
            <p:ph idx="1"/>
          </p:nvPr>
        </p:nvSpPr>
        <p:spPr>
          <a:xfrm>
            <a:off x="395288" y="1268413"/>
            <a:ext cx="8229600" cy="4895850"/>
          </a:xfrm>
        </p:spPr>
        <p:txBody>
          <a:bodyPr/>
          <a:lstStyle/>
          <a:p>
            <a:pPr marL="0" indent="0" algn="just">
              <a:buFont typeface="Arial" pitchFamily="34" charset="0"/>
              <a:buNone/>
              <a:defRPr/>
            </a:pPr>
            <a:r>
              <a:rPr lang="id-ID" sz="1600" b="1" dirty="0" smtClean="0">
                <a:ea typeface="ＭＳ Ｐゴシック" charset="-128"/>
              </a:rPr>
              <a:t>Syarat jumlah Direksi, Komisaris Independen dan DPS:</a:t>
            </a:r>
          </a:p>
          <a:p>
            <a:pPr algn="just">
              <a:buFont typeface="Arial" pitchFamily="34" charset="0"/>
              <a:buAutoNum type="arabicPeriod"/>
              <a:defRPr/>
            </a:pPr>
            <a:r>
              <a:rPr lang="en-ID" sz="1600" dirty="0" err="1" smtClean="0">
                <a:ea typeface="ＭＳ Ｐゴシック" charset="-128"/>
              </a:rPr>
              <a:t>Direksi</a:t>
            </a:r>
            <a:r>
              <a:rPr lang="en-ID" sz="1600" dirty="0" smtClean="0">
                <a:ea typeface="ＭＳ Ｐゴシック" charset="-128"/>
              </a:rPr>
              <a:t> Minimal 3 orang</a:t>
            </a:r>
          </a:p>
          <a:p>
            <a:pPr algn="just">
              <a:buFont typeface="Arial" pitchFamily="34" charset="0"/>
              <a:buAutoNum type="arabicPeriod"/>
              <a:defRPr/>
            </a:pPr>
            <a:r>
              <a:rPr lang="en-ID" sz="1600" dirty="0" err="1" smtClean="0">
                <a:ea typeface="ＭＳ Ｐゴシック" charset="-128"/>
              </a:rPr>
              <a:t>Komisaris</a:t>
            </a:r>
            <a:r>
              <a:rPr lang="en-ID" sz="1600" dirty="0" smtClean="0">
                <a:ea typeface="ＭＳ Ｐゴシック" charset="-128"/>
              </a:rPr>
              <a:t> </a:t>
            </a:r>
            <a:r>
              <a:rPr lang="id-ID" sz="1600" dirty="0" smtClean="0">
                <a:ea typeface="ＭＳ Ｐゴシック" charset="-128"/>
              </a:rPr>
              <a:t>Independen </a:t>
            </a:r>
            <a:r>
              <a:rPr lang="en-ID" sz="1600" dirty="0" smtClean="0">
                <a:ea typeface="ＭＳ Ｐゴシック" charset="-128"/>
              </a:rPr>
              <a:t>Minimal 50% </a:t>
            </a:r>
            <a:r>
              <a:rPr lang="en-ID" sz="1600" dirty="0" err="1" smtClean="0">
                <a:ea typeface="ＭＳ Ｐゴシック" charset="-128"/>
              </a:rPr>
              <a:t>dari</a:t>
            </a:r>
            <a:r>
              <a:rPr lang="en-ID" sz="1600" dirty="0" smtClean="0">
                <a:ea typeface="ＭＳ Ｐゴシック" charset="-128"/>
              </a:rPr>
              <a:t> </a:t>
            </a:r>
            <a:r>
              <a:rPr lang="en-ID" sz="1600" dirty="0" err="1" smtClean="0">
                <a:ea typeface="ＭＳ Ｐゴシック" charset="-128"/>
              </a:rPr>
              <a:t>jumlah</a:t>
            </a:r>
            <a:r>
              <a:rPr lang="en-ID" sz="1600" dirty="0" smtClean="0">
                <a:ea typeface="ＭＳ Ｐゴシック" charset="-128"/>
              </a:rPr>
              <a:t> </a:t>
            </a:r>
            <a:r>
              <a:rPr lang="en-ID" sz="1600" dirty="0" err="1" smtClean="0">
                <a:ea typeface="ＭＳ Ｐゴシック" charset="-128"/>
              </a:rPr>
              <a:t>komisaris</a:t>
            </a:r>
            <a:r>
              <a:rPr lang="id-ID" sz="1600" dirty="0" smtClean="0">
                <a:ea typeface="ＭＳ Ｐゴシック" charset="-128"/>
              </a:rPr>
              <a:t>:</a:t>
            </a:r>
            <a:endParaRPr lang="en-ID" sz="1600" dirty="0" smtClean="0">
              <a:ea typeface="ＭＳ Ｐゴシック" charset="-128"/>
            </a:endParaRPr>
          </a:p>
          <a:p>
            <a:pPr algn="just">
              <a:buFont typeface="Arial" pitchFamily="34" charset="0"/>
              <a:buAutoNum type="arabicPeriod"/>
              <a:defRPr/>
            </a:pPr>
            <a:r>
              <a:rPr lang="en-ID" sz="1600" dirty="0" smtClean="0">
                <a:ea typeface="ＭＳ Ｐゴシック" charset="-128"/>
              </a:rPr>
              <a:t>DPS Minimal 1 orang</a:t>
            </a:r>
            <a:r>
              <a:rPr lang="id-ID" sz="1600" dirty="0" smtClean="0">
                <a:ea typeface="ＭＳ Ｐゴシック" charset="-128"/>
              </a:rPr>
              <a:t> dan Maksimal menjabat 3 </a:t>
            </a:r>
            <a:r>
              <a:rPr lang="en-US" sz="1600" dirty="0" err="1">
                <a:ea typeface="ＭＳ Ｐゴシック" charset="-128"/>
              </a:rPr>
              <a:t>lembaga</a:t>
            </a:r>
            <a:r>
              <a:rPr lang="en-US" sz="1600" dirty="0">
                <a:ea typeface="ＭＳ Ｐゴシック" charset="-128"/>
              </a:rPr>
              <a:t> </a:t>
            </a:r>
            <a:r>
              <a:rPr lang="en-US" sz="1600" dirty="0" err="1">
                <a:ea typeface="ＭＳ Ｐゴシック" charset="-128"/>
              </a:rPr>
              <a:t>jasa</a:t>
            </a:r>
            <a:r>
              <a:rPr lang="en-US" sz="1600" dirty="0">
                <a:ea typeface="ＭＳ Ｐゴシック" charset="-128"/>
              </a:rPr>
              <a:t> </a:t>
            </a:r>
            <a:r>
              <a:rPr lang="en-US" sz="1600" dirty="0" err="1">
                <a:ea typeface="ＭＳ Ｐゴシック" charset="-128"/>
              </a:rPr>
              <a:t>keuangan</a:t>
            </a:r>
            <a:r>
              <a:rPr lang="en-US" sz="1600" dirty="0">
                <a:ea typeface="ＭＳ Ｐゴシック" charset="-128"/>
              </a:rPr>
              <a:t> </a:t>
            </a:r>
            <a:r>
              <a:rPr lang="en-US" sz="1600" dirty="0" err="1">
                <a:ea typeface="ＭＳ Ｐゴシック" charset="-128"/>
              </a:rPr>
              <a:t>lainnya</a:t>
            </a:r>
            <a:r>
              <a:rPr lang="id-ID" sz="1600" dirty="0" smtClean="0">
                <a:ea typeface="ＭＳ Ｐゴシック" charset="-128"/>
              </a:rPr>
              <a:t> </a:t>
            </a:r>
            <a:endParaRPr lang="id-ID" sz="1600" dirty="0">
              <a:ea typeface="ＭＳ Ｐゴシック" charset="-128"/>
            </a:endParaRPr>
          </a:p>
          <a:p>
            <a:pPr marL="0" indent="0" algn="just">
              <a:buFont typeface="Arial" pitchFamily="34" charset="0"/>
              <a:buNone/>
              <a:defRPr/>
            </a:pPr>
            <a:endParaRPr lang="id-ID" sz="1600" b="1" dirty="0" smtClean="0">
              <a:ea typeface="ＭＳ Ｐゴシック" charset="-128"/>
            </a:endParaRPr>
          </a:p>
          <a:p>
            <a:pPr marL="0" indent="0" algn="just">
              <a:buFont typeface="Arial" pitchFamily="34" charset="0"/>
              <a:buNone/>
              <a:defRPr/>
            </a:pPr>
            <a:r>
              <a:rPr lang="id-ID" sz="1600" b="1" dirty="0" smtClean="0">
                <a:ea typeface="ＭＳ Ｐゴシック" charset="-128"/>
              </a:rPr>
              <a:t>Komisaris Independen:</a:t>
            </a:r>
          </a:p>
          <a:p>
            <a:pPr algn="just">
              <a:buFont typeface="Wingdings" panose="05000000000000000000" pitchFamily="2" charset="2"/>
              <a:buChar char="§"/>
              <a:defRPr/>
            </a:pPr>
            <a:r>
              <a:rPr lang="it-IT" sz="1600" dirty="0" smtClean="0">
                <a:ea typeface="ＭＳ Ｐゴシック" charset="-128"/>
              </a:rPr>
              <a:t>anggota </a:t>
            </a:r>
            <a:r>
              <a:rPr lang="it-IT" sz="1600" dirty="0">
                <a:ea typeface="ＭＳ Ｐゴシック" charset="-128"/>
              </a:rPr>
              <a:t>Dewan Komisaris yang tidak terafiliasi dengan pemegang saham, </a:t>
            </a:r>
            <a:r>
              <a:rPr lang="id-ID" sz="1600" dirty="0">
                <a:ea typeface="ＭＳ Ｐゴシック" charset="-128"/>
              </a:rPr>
              <a:t>anggota D</a:t>
            </a:r>
            <a:r>
              <a:rPr lang="it-IT" sz="1600" dirty="0">
                <a:ea typeface="ＭＳ Ｐゴシック" charset="-128"/>
              </a:rPr>
              <a:t>ireksi</a:t>
            </a:r>
            <a:r>
              <a:rPr lang="id-ID" sz="1600" dirty="0">
                <a:ea typeface="ＭＳ Ｐゴシック" charset="-128"/>
              </a:rPr>
              <a:t>, anggota </a:t>
            </a:r>
            <a:r>
              <a:rPr lang="it-IT" sz="1600" dirty="0">
                <a:ea typeface="ＭＳ Ｐゴシック" charset="-128"/>
              </a:rPr>
              <a:t>Dewan </a:t>
            </a:r>
            <a:r>
              <a:rPr lang="id-ID" sz="1600" dirty="0">
                <a:ea typeface="ＭＳ Ｐゴシック" charset="-128"/>
              </a:rPr>
              <a:t>K</a:t>
            </a:r>
            <a:r>
              <a:rPr lang="it-IT" sz="1600" dirty="0">
                <a:ea typeface="ＭＳ Ｐゴシック" charset="-128"/>
              </a:rPr>
              <a:t>omisaris lainnya dan/atau</a:t>
            </a:r>
            <a:r>
              <a:rPr lang="id-ID" sz="1600" dirty="0">
                <a:ea typeface="ＭＳ Ｐゴシック" charset="-128"/>
              </a:rPr>
              <a:t> anggota dewan pengawas syariah, </a:t>
            </a:r>
            <a:r>
              <a:rPr lang="it-IT" sz="1600" dirty="0">
                <a:ea typeface="ＭＳ Ｐゴシック" charset="-128"/>
              </a:rPr>
              <a:t> yaitu tidak memiliki hubungan keuangan, kepengurusan, kepemilikan saham dan/atau hubungan keluarga dengan pemegang saham, anggota </a:t>
            </a:r>
            <a:r>
              <a:rPr lang="id-ID" sz="1600" dirty="0">
                <a:ea typeface="ＭＳ Ｐゴシック" charset="-128"/>
              </a:rPr>
              <a:t>D</a:t>
            </a:r>
            <a:r>
              <a:rPr lang="it-IT" sz="1600" dirty="0">
                <a:ea typeface="ＭＳ Ｐゴシック" charset="-128"/>
              </a:rPr>
              <a:t>ireksi, anggota Dewan </a:t>
            </a:r>
            <a:r>
              <a:rPr lang="id-ID" sz="1600" dirty="0">
                <a:ea typeface="ＭＳ Ｐゴシック" charset="-128"/>
              </a:rPr>
              <a:t>K</a:t>
            </a:r>
            <a:r>
              <a:rPr lang="it-IT" sz="1600" dirty="0">
                <a:ea typeface="ＭＳ Ｐゴシック" charset="-128"/>
              </a:rPr>
              <a:t>omisaris lainnya dan/atau anggota </a:t>
            </a:r>
            <a:r>
              <a:rPr lang="id-ID" sz="1600" dirty="0">
                <a:ea typeface="ＭＳ Ｐゴシック" charset="-128"/>
              </a:rPr>
              <a:t>d</a:t>
            </a:r>
            <a:r>
              <a:rPr lang="it-IT" sz="1600" dirty="0">
                <a:ea typeface="ＭＳ Ｐゴシック" charset="-128"/>
              </a:rPr>
              <a:t>ewan pengawas syariah atau hubungan</a:t>
            </a:r>
            <a:r>
              <a:rPr lang="id-ID" sz="1600" dirty="0">
                <a:ea typeface="ＭＳ Ｐゴシック" charset="-128"/>
              </a:rPr>
              <a:t> lain </a:t>
            </a:r>
            <a:r>
              <a:rPr lang="it-IT" sz="1600" dirty="0">
                <a:ea typeface="ＭＳ Ｐゴシック" charset="-128"/>
              </a:rPr>
              <a:t>yang dapat mempengaruhi kemampuannya </a:t>
            </a:r>
            <a:r>
              <a:rPr lang="id-ID" sz="1600" dirty="0">
                <a:ea typeface="ＭＳ Ｐゴシック" charset="-128"/>
              </a:rPr>
              <a:t>untuk </a:t>
            </a:r>
            <a:r>
              <a:rPr lang="it-IT" sz="1600" dirty="0">
                <a:ea typeface="ＭＳ Ｐゴシック" charset="-128"/>
              </a:rPr>
              <a:t>bertindak </a:t>
            </a:r>
            <a:r>
              <a:rPr lang="it-IT" sz="1600" dirty="0" smtClean="0">
                <a:ea typeface="ＭＳ Ｐゴシック" charset="-128"/>
              </a:rPr>
              <a:t>independen</a:t>
            </a:r>
            <a:r>
              <a:rPr lang="id-ID" sz="1600" dirty="0" smtClean="0">
                <a:ea typeface="ＭＳ Ｐゴシック" charset="-128"/>
              </a:rPr>
              <a:t>.</a:t>
            </a:r>
          </a:p>
          <a:p>
            <a:pPr marL="0" indent="0" algn="just">
              <a:buFont typeface="Arial" pitchFamily="34" charset="0"/>
              <a:buNone/>
              <a:defRPr/>
            </a:pPr>
            <a:endParaRPr lang="id-ID" sz="1600" b="1" dirty="0" smtClean="0">
              <a:ea typeface="ＭＳ Ｐゴシック" charset="-128"/>
            </a:endParaRPr>
          </a:p>
          <a:p>
            <a:pPr marL="0" indent="0" algn="just">
              <a:buFont typeface="Arial" pitchFamily="34" charset="0"/>
              <a:buNone/>
              <a:defRPr/>
            </a:pPr>
            <a:r>
              <a:rPr lang="id-ID" sz="1600" b="1" dirty="0" smtClean="0">
                <a:ea typeface="ＭＳ Ｐゴシック" charset="-128"/>
              </a:rPr>
              <a:t>Dewan </a:t>
            </a:r>
            <a:r>
              <a:rPr lang="id-ID" sz="1600" b="1" dirty="0">
                <a:ea typeface="ＭＳ Ｐゴシック" charset="-128"/>
              </a:rPr>
              <a:t>Pengawas Syariah (DPS) </a:t>
            </a:r>
            <a:endParaRPr lang="id-ID" sz="1600" b="1" dirty="0" smtClean="0">
              <a:ea typeface="ＭＳ Ｐゴシック" charset="-128"/>
            </a:endParaRPr>
          </a:p>
          <a:p>
            <a:pPr algn="just">
              <a:buFont typeface="Arial" pitchFamily="34" charset="0"/>
              <a:buChar char="•"/>
              <a:defRPr/>
            </a:pPr>
            <a:r>
              <a:rPr lang="it-IT" sz="1600" dirty="0" smtClean="0">
                <a:ea typeface="ＭＳ Ｐゴシック" charset="-128"/>
              </a:rPr>
              <a:t>bagian </a:t>
            </a:r>
            <a:r>
              <a:rPr lang="it-IT" sz="1600" dirty="0">
                <a:ea typeface="ＭＳ Ｐゴシック" charset="-128"/>
              </a:rPr>
              <a:t>dari Organ Perusahaan Perasuransian yang menyelenggarakan kegiatan usaha berdasarkan prinsip syariah yang melakukan fungsi pengawasan atas penyelenggaraan usaha asuransi dan usaha reasuransi </a:t>
            </a:r>
            <a:r>
              <a:rPr lang="id-ID" sz="1600" dirty="0">
                <a:ea typeface="ＭＳ Ｐゴシック" charset="-128"/>
              </a:rPr>
              <a:t>agar </a:t>
            </a:r>
            <a:r>
              <a:rPr lang="it-IT" sz="1600" dirty="0">
                <a:ea typeface="ＭＳ Ｐゴシック" charset="-128"/>
              </a:rPr>
              <a:t>sesuai dengan </a:t>
            </a:r>
            <a:r>
              <a:rPr lang="it-IT" sz="1600" dirty="0" smtClean="0">
                <a:ea typeface="ＭＳ Ｐゴシック" charset="-128"/>
              </a:rPr>
              <a:t>prinsip syariah</a:t>
            </a:r>
            <a:r>
              <a:rPr lang="id-ID" sz="1600" dirty="0" smtClean="0">
                <a:ea typeface="ＭＳ Ｐゴシック" charset="-128"/>
              </a:rPr>
              <a:t>.</a:t>
            </a:r>
          </a:p>
          <a:p>
            <a:pPr marL="0" indent="0" algn="just">
              <a:buFont typeface="Arial" pitchFamily="34" charset="0"/>
              <a:buNone/>
              <a:defRPr/>
            </a:pPr>
            <a:endParaRPr lang="id-ID" sz="800" b="1" dirty="0" smtClean="0">
              <a:ea typeface="ＭＳ Ｐゴシック" charset="-128"/>
            </a:endParaRPr>
          </a:p>
          <a:p>
            <a:pPr marL="0" indent="0" algn="just">
              <a:buFont typeface="Arial" pitchFamily="34" charset="0"/>
              <a:buNone/>
              <a:defRPr/>
            </a:pPr>
            <a:endParaRPr lang="id-ID" sz="1450" dirty="0">
              <a:ea typeface="ＭＳ Ｐゴシック" charset="-128"/>
            </a:endParaRP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E4B183B5-0614-4494-98C2-546C42B9F015}" type="slidenum">
              <a:rPr lang="en-US" altLang="id-ID" sz="1200" smtClean="0">
                <a:solidFill>
                  <a:srgbClr val="FFFFFF"/>
                </a:solidFill>
                <a:latin typeface="Arial" charset="0"/>
                <a:cs typeface="Arial" charset="0"/>
              </a:rPr>
              <a:pPr eaLnBrk="1" hangingPunct="1">
                <a:spcBef>
                  <a:spcPct val="0"/>
                </a:spcBef>
                <a:buFontTx/>
                <a:buNone/>
              </a:pPr>
              <a:t>10</a:t>
            </a:fld>
            <a:endParaRPr lang="en-US" altLang="id-ID" sz="1200" smtClean="0">
              <a:solidFill>
                <a:srgbClr val="FFFFFF"/>
              </a:solidFill>
              <a:latin typeface="Arial" charset="0"/>
              <a:cs typeface="Arial" charset="0"/>
            </a:endParaRPr>
          </a:p>
        </p:txBody>
      </p:sp>
    </p:spTree>
    <p:extLst>
      <p:ext uri="{BB962C8B-B14F-4D97-AF65-F5344CB8AC3E}">
        <p14:creationId xmlns:p14="http://schemas.microsoft.com/office/powerpoint/2010/main" xmlns="" val="3788614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68538" y="115888"/>
            <a:ext cx="6378575" cy="644525"/>
          </a:xfrm>
        </p:spPr>
        <p:txBody>
          <a:bodyPr/>
          <a:lstStyle/>
          <a:p>
            <a:pPr algn="r"/>
            <a:r>
              <a:rPr lang="id-ID" altLang="id-ID" smtClean="0">
                <a:solidFill>
                  <a:srgbClr val="760000"/>
                </a:solidFill>
                <a:latin typeface="Impact" pitchFamily="34" charset="0"/>
                <a:cs typeface="Arial" charset="0"/>
              </a:rPr>
              <a:t>Aktuaris dan Tenaga Ahli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26153603"/>
              </p:ext>
            </p:extLst>
          </p:nvPr>
        </p:nvGraphicFramePr>
        <p:xfrm>
          <a:off x="612775" y="908050"/>
          <a:ext cx="8062912" cy="5313566"/>
        </p:xfrm>
        <a:graphic>
          <a:graphicData uri="http://schemas.openxmlformats.org/drawingml/2006/table">
            <a:tbl>
              <a:tblPr firstRow="1" bandRow="1">
                <a:tableStyleId>{5C22544A-7EE6-4342-B048-85BDC9FD1C3A}</a:tableStyleId>
              </a:tblPr>
              <a:tblGrid>
                <a:gridCol w="503211"/>
                <a:gridCol w="3610969"/>
                <a:gridCol w="3948732"/>
              </a:tblGrid>
              <a:tr h="476576">
                <a:tc gridSpan="3">
                  <a:txBody>
                    <a:bodyPr/>
                    <a:lstStyle/>
                    <a:p>
                      <a:pPr algn="ctr"/>
                      <a:r>
                        <a:rPr lang="id-ID" sz="2400" dirty="0" smtClean="0"/>
                        <a:t>Syarat menjadi Aktuaris dan</a:t>
                      </a:r>
                      <a:r>
                        <a:rPr lang="id-ID" sz="2400" baseline="0" dirty="0" smtClean="0"/>
                        <a:t> Tenaga Ahli Perusahaan</a:t>
                      </a:r>
                      <a:endParaRPr lang="id-ID" sz="2400" dirty="0"/>
                    </a:p>
                  </a:txBody>
                  <a:tcPr marL="91426" marR="91426" marT="45726" marB="45726"/>
                </a:tc>
                <a:tc hMerge="1">
                  <a:txBody>
                    <a:bodyPr/>
                    <a:lstStyle/>
                    <a:p>
                      <a:endParaRPr lang="id-ID" dirty="0"/>
                    </a:p>
                  </a:txBody>
                  <a:tcPr/>
                </a:tc>
                <a:tc hMerge="1">
                  <a:txBody>
                    <a:bodyPr/>
                    <a:lstStyle/>
                    <a:p>
                      <a:endParaRPr lang="id-ID" dirty="0"/>
                    </a:p>
                  </a:txBody>
                  <a:tcPr/>
                </a:tc>
              </a:tr>
              <a:tr h="376387">
                <a:tc>
                  <a:txBody>
                    <a:bodyPr/>
                    <a:lstStyle/>
                    <a:p>
                      <a:pPr algn="ctr"/>
                      <a:r>
                        <a:rPr lang="id-ID" sz="1600" b="1" dirty="0" smtClean="0"/>
                        <a:t>No</a:t>
                      </a:r>
                      <a:endParaRPr lang="id-ID" sz="1600" b="1" dirty="0"/>
                    </a:p>
                  </a:txBody>
                  <a:tcPr marL="91426" marR="91426" marT="45726" marB="45726"/>
                </a:tc>
                <a:tc>
                  <a:txBody>
                    <a:bodyPr/>
                    <a:lstStyle/>
                    <a:p>
                      <a:pPr algn="ctr"/>
                      <a:r>
                        <a:rPr lang="id-ID" sz="1600" b="1" dirty="0" smtClean="0"/>
                        <a:t>Aktuaris</a:t>
                      </a:r>
                      <a:r>
                        <a:rPr lang="id-ID" sz="1600" b="1" baseline="0" dirty="0" smtClean="0"/>
                        <a:t> Perusahaan</a:t>
                      </a:r>
                      <a:endParaRPr lang="id-ID" sz="1600" b="1" dirty="0"/>
                    </a:p>
                  </a:txBody>
                  <a:tcPr marL="91426" marR="91426" marT="45726" marB="45726"/>
                </a:tc>
                <a:tc>
                  <a:txBody>
                    <a:bodyPr/>
                    <a:lstStyle/>
                    <a:p>
                      <a:pPr algn="ctr"/>
                      <a:r>
                        <a:rPr lang="id-ID" sz="1600" b="1" dirty="0" smtClean="0"/>
                        <a:t>Tenaga Ahli Perusahaan</a:t>
                      </a:r>
                      <a:endParaRPr lang="id-ID" sz="1600" b="1" dirty="0"/>
                    </a:p>
                  </a:txBody>
                  <a:tcPr marL="91426" marR="91426" marT="45726" marB="45726"/>
                </a:tc>
              </a:tr>
              <a:tr h="587867">
                <a:tc>
                  <a:txBody>
                    <a:bodyPr/>
                    <a:lstStyle/>
                    <a:p>
                      <a:pPr algn="ctr"/>
                      <a:r>
                        <a:rPr lang="id-ID" sz="1400" dirty="0" smtClean="0"/>
                        <a:t>1.</a:t>
                      </a:r>
                      <a:endParaRPr lang="id-ID" sz="1400" dirty="0"/>
                    </a:p>
                  </a:txBody>
                  <a:tcPr marL="91426" marR="91426" marT="45726" marB="45726"/>
                </a:tc>
                <a:tc>
                  <a:txBody>
                    <a:bodyPr/>
                    <a:lstStyle/>
                    <a:p>
                      <a:pPr algn="just"/>
                      <a:r>
                        <a:rPr lang="it-IT" sz="1400" kern="1200" dirty="0" smtClean="0">
                          <a:solidFill>
                            <a:schemeClr val="dk1"/>
                          </a:solidFill>
                          <a:effectLst/>
                          <a:latin typeface="+mn-lt"/>
                          <a:ea typeface="+mn-ea"/>
                          <a:cs typeface="+mn-cs"/>
                        </a:rPr>
                        <a:t>Perusahaan Asuransi harus mengangkat seorang aktuaris sebagai aktuaris perusahaan</a:t>
                      </a:r>
                      <a:endParaRPr lang="id-ID" sz="1400" kern="1200" dirty="0">
                        <a:solidFill>
                          <a:schemeClr val="dk1"/>
                        </a:solidFill>
                        <a:effectLst/>
                        <a:latin typeface="+mn-lt"/>
                        <a:ea typeface="+mn-ea"/>
                        <a:cs typeface="+mn-cs"/>
                      </a:endParaRPr>
                    </a:p>
                  </a:txBody>
                  <a:tcPr marL="91426" marR="91426" marT="45726" marB="45726"/>
                </a:tc>
                <a:tc>
                  <a:txBody>
                    <a:bodyPr/>
                    <a:lstStyle/>
                    <a:p>
                      <a:pPr algn="just"/>
                      <a:r>
                        <a:rPr lang="fi-FI" sz="1400" kern="1200" dirty="0" smtClean="0">
                          <a:solidFill>
                            <a:schemeClr val="dk1"/>
                          </a:solidFill>
                          <a:effectLst/>
                          <a:latin typeface="+mn-lt"/>
                          <a:ea typeface="+mn-ea"/>
                          <a:cs typeface="+mn-cs"/>
                        </a:rPr>
                        <a:t>Perusahaan Asuransi harus mengangkat seorang tenaga ahli manajemen asuransi</a:t>
                      </a:r>
                      <a:endParaRPr lang="id-ID" sz="1400" kern="1200" dirty="0">
                        <a:solidFill>
                          <a:schemeClr val="dk1"/>
                        </a:solidFill>
                        <a:effectLst/>
                        <a:latin typeface="+mn-lt"/>
                        <a:ea typeface="+mn-ea"/>
                        <a:cs typeface="+mn-cs"/>
                      </a:endParaRPr>
                    </a:p>
                  </a:txBody>
                  <a:tcPr marL="91426" marR="91426" marT="45726" marB="45726"/>
                </a:tc>
              </a:tr>
              <a:tr h="722569">
                <a:tc>
                  <a:txBody>
                    <a:bodyPr/>
                    <a:lstStyle/>
                    <a:p>
                      <a:pPr algn="ctr"/>
                      <a:r>
                        <a:rPr lang="id-ID" sz="1400" dirty="0" smtClean="0"/>
                        <a:t>2.</a:t>
                      </a:r>
                      <a:endParaRPr lang="id-ID" sz="1400" dirty="0"/>
                    </a:p>
                  </a:txBody>
                  <a:tcPr marL="91426" marR="91426" marT="45726" marB="45726"/>
                </a:tc>
                <a:tc>
                  <a:txBody>
                    <a:bodyPr/>
                    <a:lstStyle/>
                    <a:p>
                      <a:pPr algn="just"/>
                      <a:r>
                        <a:rPr lang="it-IT" sz="1400" kern="1200" dirty="0" smtClean="0">
                          <a:solidFill>
                            <a:schemeClr val="dk1"/>
                          </a:solidFill>
                          <a:effectLst/>
                          <a:latin typeface="+mn-lt"/>
                          <a:ea typeface="+mn-ea"/>
                          <a:cs typeface="+mn-cs"/>
                        </a:rPr>
                        <a:t>memiliki kualifikasi sebagai aktuaris dari Persatuan Aktuaris Indonesia</a:t>
                      </a:r>
                      <a:endParaRPr lang="id-ID" sz="1400" dirty="0"/>
                    </a:p>
                  </a:txBody>
                  <a:tcPr marL="91426" marR="91426" marT="45726" marB="45726"/>
                </a:tc>
                <a:tc>
                  <a:txBody>
                    <a:bodyPr/>
                    <a:lstStyle/>
                    <a:p>
                      <a:pPr algn="just"/>
                      <a:r>
                        <a:rPr lang="fi-FI" sz="1400" kern="1200" dirty="0" smtClean="0">
                          <a:solidFill>
                            <a:schemeClr val="dk1"/>
                          </a:solidFill>
                          <a:effectLst/>
                          <a:latin typeface="+mn-lt"/>
                          <a:ea typeface="+mn-ea"/>
                          <a:cs typeface="+mn-cs"/>
                        </a:rPr>
                        <a:t>memiliki kualifikasi sebagai ahli manajemen asuransi jiwa dari Asosiasi Ahli Manajemen Asuransi Indonesia (AAMAI)</a:t>
                      </a:r>
                      <a:endParaRPr lang="id-ID" sz="1400" dirty="0"/>
                    </a:p>
                  </a:txBody>
                  <a:tcPr marL="91426" marR="91426" marT="45726" marB="45726"/>
                </a:tc>
              </a:tr>
              <a:tr h="757957">
                <a:tc>
                  <a:txBody>
                    <a:bodyPr/>
                    <a:lstStyle/>
                    <a:p>
                      <a:pPr algn="ctr"/>
                      <a:r>
                        <a:rPr lang="id-ID" sz="1400" dirty="0" smtClean="0"/>
                        <a:t>3.</a:t>
                      </a:r>
                      <a:endParaRPr lang="id-ID" sz="1400" dirty="0"/>
                    </a:p>
                  </a:txBody>
                  <a:tcPr marL="91426" marR="91426" marT="45726" marB="45726"/>
                </a:tc>
                <a:tc>
                  <a:txBody>
                    <a:bodyPr/>
                    <a:lstStyle/>
                    <a:p>
                      <a:pPr algn="just"/>
                      <a:r>
                        <a:rPr lang="it-IT" sz="1400" kern="1200" dirty="0" smtClean="0">
                          <a:solidFill>
                            <a:schemeClr val="dk1"/>
                          </a:solidFill>
                          <a:effectLst/>
                          <a:latin typeface="+mn-lt"/>
                          <a:ea typeface="+mn-ea"/>
                          <a:cs typeface="+mn-cs"/>
                        </a:rPr>
                        <a:t>memiliki pengalaman kerja dalam bidang aktuaria asuransi jiwa sekurang-kurangnya 3 (tiga) tahun</a:t>
                      </a:r>
                      <a:endParaRPr lang="id-ID" sz="1400" dirty="0"/>
                    </a:p>
                  </a:txBody>
                  <a:tcPr marL="91426" marR="91426" marT="45726" marB="4572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400" kern="1200" dirty="0" smtClean="0">
                          <a:solidFill>
                            <a:schemeClr val="dk1"/>
                          </a:solidFill>
                          <a:effectLst/>
                          <a:latin typeface="+mn-lt"/>
                          <a:ea typeface="+mn-ea"/>
                          <a:cs typeface="+mn-cs"/>
                        </a:rPr>
                        <a:t>memiliki pengalaman kerja dalam bidang aktuaria asuransi jiwa sekurang-kurangnya 3 (tiga) tahun</a:t>
                      </a:r>
                      <a:endParaRPr lang="id-ID" sz="1400" dirty="0" smtClean="0"/>
                    </a:p>
                  </a:txBody>
                  <a:tcPr marL="91426" marR="91426" marT="45726" marB="45726"/>
                </a:tc>
              </a:tr>
              <a:tr h="1429729">
                <a:tc>
                  <a:txBody>
                    <a:bodyPr/>
                    <a:lstStyle/>
                    <a:p>
                      <a:pPr algn="ctr"/>
                      <a:r>
                        <a:rPr lang="id-ID" sz="1400" dirty="0" smtClean="0"/>
                        <a:t>4.</a:t>
                      </a:r>
                      <a:endParaRPr lang="id-ID" sz="1400" dirty="0"/>
                    </a:p>
                  </a:txBody>
                  <a:tcPr marL="91426" marR="91426" marT="45726" marB="45726"/>
                </a:tc>
                <a:tc>
                  <a:txBody>
                    <a:bodyPr/>
                    <a:lstStyle/>
                    <a:p>
                      <a:pPr algn="just"/>
                      <a:r>
                        <a:rPr lang="it-IT" sz="1400" kern="1200" dirty="0" smtClean="0">
                          <a:solidFill>
                            <a:schemeClr val="dk1"/>
                          </a:solidFill>
                          <a:effectLst/>
                          <a:latin typeface="+mn-lt"/>
                          <a:ea typeface="+mn-ea"/>
                          <a:cs typeface="+mn-cs"/>
                        </a:rPr>
                        <a:t>mendapat rekomendasi dari Persatuan Aktuaris Indonesia yang menyatakan bahwa yang bersangkutan dinilai layak untuk bekerja pada Perusahaan Asuransi Jiwa di Indonesia, bagi aktuaris selain anggota Persatuan Aktuaris Indonesia</a:t>
                      </a:r>
                      <a:endParaRPr lang="id-ID" sz="1400" dirty="0"/>
                    </a:p>
                  </a:txBody>
                  <a:tcPr marL="91426" marR="91426" marT="45726" marB="45726"/>
                </a:tc>
                <a:tc>
                  <a:txBody>
                    <a:bodyPr/>
                    <a:lstStyle/>
                    <a:p>
                      <a:pPr algn="just"/>
                      <a:r>
                        <a:rPr lang="id-ID" sz="1400" kern="1200" dirty="0" smtClean="0">
                          <a:solidFill>
                            <a:schemeClr val="dk1"/>
                          </a:solidFill>
                          <a:effectLst/>
                          <a:latin typeface="+mn-lt"/>
                          <a:ea typeface="+mn-ea"/>
                          <a:cs typeface="+mn-cs"/>
                        </a:rPr>
                        <a:t>tidak sedang dalam pengenaan sanksi dari asosiasi profesinya</a:t>
                      </a:r>
                      <a:endParaRPr lang="id-ID" sz="1400" dirty="0"/>
                    </a:p>
                  </a:txBody>
                  <a:tcPr marL="91426" marR="91426" marT="45726" marB="45726"/>
                </a:tc>
              </a:tr>
              <a:tr h="609174">
                <a:tc>
                  <a:txBody>
                    <a:bodyPr/>
                    <a:lstStyle/>
                    <a:p>
                      <a:pPr algn="ctr"/>
                      <a:r>
                        <a:rPr lang="id-ID" sz="1400" dirty="0" smtClean="0"/>
                        <a:t>5.</a:t>
                      </a:r>
                      <a:endParaRPr lang="id-ID" sz="1400" dirty="0"/>
                    </a:p>
                  </a:txBody>
                  <a:tcPr marL="91426" marR="91426" marT="45726" marB="45726"/>
                </a:tc>
                <a:tc>
                  <a:txBody>
                    <a:bodyPr/>
                    <a:lstStyle/>
                    <a:p>
                      <a:pPr algn="just"/>
                      <a:r>
                        <a:rPr lang="id-ID" sz="1400" dirty="0" smtClean="0"/>
                        <a:t>yang dipekerjakan memiliki keahlian  di bidang asuransi dan atau ekonomi syariah</a:t>
                      </a:r>
                      <a:endParaRPr lang="id-ID" sz="1400" dirty="0"/>
                    </a:p>
                  </a:txBody>
                  <a:tcPr marL="91426" marR="91426" marT="45726" marB="4572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d-ID" sz="1400" dirty="0" smtClean="0"/>
                        <a:t>yang dipekerjakan memiliki keahlian  di bidang asuransi dan atau ekonomi syariah</a:t>
                      </a:r>
                    </a:p>
                  </a:txBody>
                  <a:tcPr marL="91426" marR="91426" marT="45726" marB="45726"/>
                </a:tc>
              </a:tr>
              <a:tr h="344344">
                <a:tc>
                  <a:txBody>
                    <a:bodyPr/>
                    <a:lstStyle/>
                    <a:p>
                      <a:pPr algn="ctr"/>
                      <a:r>
                        <a:rPr lang="id-ID" sz="1400" dirty="0" smtClean="0"/>
                        <a:t>6.</a:t>
                      </a:r>
                      <a:endParaRPr lang="id-ID" sz="1400" dirty="0"/>
                    </a:p>
                  </a:txBody>
                  <a:tcPr marL="91426" marR="91426" marT="45726" marB="45726"/>
                </a:tc>
                <a:tc>
                  <a:txBody>
                    <a:bodyPr/>
                    <a:lstStyle/>
                    <a:p>
                      <a:pPr algn="just"/>
                      <a:r>
                        <a:rPr lang="it-IT" sz="1400" kern="1200" dirty="0" smtClean="0">
                          <a:solidFill>
                            <a:schemeClr val="dk1"/>
                          </a:solidFill>
                          <a:effectLst/>
                          <a:latin typeface="+mn-lt"/>
                          <a:ea typeface="+mn-ea"/>
                          <a:cs typeface="+mn-cs"/>
                        </a:rPr>
                        <a:t>terdaftar</a:t>
                      </a:r>
                      <a:r>
                        <a:rPr lang="id-ID" sz="1400" kern="1200" dirty="0" smtClean="0">
                          <a:solidFill>
                            <a:schemeClr val="dk1"/>
                          </a:solidFill>
                          <a:effectLst/>
                          <a:latin typeface="+mn-lt"/>
                          <a:ea typeface="+mn-ea"/>
                          <a:cs typeface="+mn-cs"/>
                        </a:rPr>
                        <a:t> sebagai aktuaris di OJK</a:t>
                      </a:r>
                      <a:endParaRPr lang="id-ID" sz="1400" dirty="0"/>
                    </a:p>
                  </a:txBody>
                  <a:tcPr marL="91426" marR="91426" marT="45726" marB="45726"/>
                </a:tc>
                <a:tc>
                  <a:txBody>
                    <a:bodyPr/>
                    <a:lstStyle/>
                    <a:p>
                      <a:pPr algn="just"/>
                      <a:r>
                        <a:rPr lang="id-ID" sz="1400" kern="1200" dirty="0" smtClean="0">
                          <a:solidFill>
                            <a:schemeClr val="dk1"/>
                          </a:solidFill>
                          <a:effectLst/>
                          <a:latin typeface="+mn-lt"/>
                          <a:ea typeface="+mn-ea"/>
                          <a:cs typeface="+mn-cs"/>
                        </a:rPr>
                        <a:t>terdaftar sebagai tenaga ahli asuransi di OJK </a:t>
                      </a:r>
                      <a:endParaRPr lang="id-ID" sz="1400" dirty="0"/>
                    </a:p>
                  </a:txBody>
                  <a:tcPr marL="91426" marR="91426" marT="45726" marB="45726"/>
                </a:tc>
              </a:tr>
            </a:tbl>
          </a:graphicData>
        </a:graphic>
      </p:graphicFrame>
      <p:sp>
        <p:nvSpPr>
          <p:cNvPr id="18467"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1CB253C-1C73-4401-B25B-0F47F05E201A}" type="slidenum">
              <a:rPr lang="en-US" altLang="id-ID" sz="1200" smtClean="0">
                <a:solidFill>
                  <a:srgbClr val="FFFFFF"/>
                </a:solidFill>
                <a:latin typeface="Arial" charset="0"/>
                <a:cs typeface="Arial" charset="0"/>
              </a:rPr>
              <a:pPr eaLnBrk="1" hangingPunct="1">
                <a:spcBef>
                  <a:spcPct val="0"/>
                </a:spcBef>
                <a:buFontTx/>
                <a:buNone/>
              </a:pPr>
              <a:t>11</a:t>
            </a:fld>
            <a:endParaRPr lang="en-US" altLang="id-ID" sz="1200" smtClean="0">
              <a:solidFill>
                <a:srgbClr val="FFFFFF"/>
              </a:solidFill>
              <a:latin typeface="Arial" charset="0"/>
              <a:cs typeface="Arial" charset="0"/>
            </a:endParaRPr>
          </a:p>
        </p:txBody>
      </p:sp>
    </p:spTree>
    <p:extLst>
      <p:ext uri="{BB962C8B-B14F-4D97-AF65-F5344CB8AC3E}">
        <p14:creationId xmlns:p14="http://schemas.microsoft.com/office/powerpoint/2010/main" xmlns="" val="1350545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bapepam\Desktop\LOGO OJK_FINALE indones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10001" r="11105"/>
          <a:stretch>
            <a:fillRect/>
          </a:stretch>
        </p:blipFill>
        <p:spPr bwMode="auto">
          <a:xfrm>
            <a:off x="7938" y="44450"/>
            <a:ext cx="2476500"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07504" y="2924175"/>
            <a:ext cx="9036496" cy="1138773"/>
          </a:xfrm>
          <a:prstGeom prst="rect">
            <a:avLst/>
          </a:prstGeom>
        </p:spPr>
        <p:txBody>
          <a:bodyPr wrap="square">
            <a:spAutoFit/>
          </a:bodyPr>
          <a:lstStyle/>
          <a:p>
            <a:pPr algn="ctr" fontAlgn="auto">
              <a:spcBef>
                <a:spcPts val="0"/>
              </a:spcBef>
              <a:spcAft>
                <a:spcPts val="0"/>
              </a:spcAft>
              <a:defRPr/>
            </a:pPr>
            <a:r>
              <a:rPr lang="id-ID" sz="3600" b="1" dirty="0" smtClean="0">
                <a:ea typeface="ＭＳ Ｐゴシック" charset="-128"/>
                <a:cs typeface="+mn-cs"/>
              </a:rPr>
              <a:t>Topik II:</a:t>
            </a:r>
            <a:endParaRPr lang="id-ID" sz="3200" b="1" dirty="0" smtClean="0">
              <a:ea typeface="ＭＳ Ｐゴシック" charset="-128"/>
              <a:cs typeface="+mn-cs"/>
            </a:endParaRPr>
          </a:p>
          <a:p>
            <a:pPr algn="ctr" fontAlgn="auto">
              <a:spcBef>
                <a:spcPts val="0"/>
              </a:spcBef>
              <a:spcAft>
                <a:spcPts val="0"/>
              </a:spcAft>
              <a:defRPr/>
            </a:pPr>
            <a:r>
              <a:rPr lang="id-ID" sz="3200" b="1" i="1" dirty="0" smtClean="0">
                <a:ea typeface="ＭＳ Ｐゴシック" charset="-128"/>
                <a:cs typeface="+mn-cs"/>
              </a:rPr>
              <a:t>“</a:t>
            </a:r>
            <a:r>
              <a:rPr lang="id-ID" sz="2900" b="1" dirty="0" smtClean="0"/>
              <a:t>Jenis Produk Asuransi Syariah</a:t>
            </a:r>
            <a:r>
              <a:rPr lang="id-ID" sz="2900" b="1" i="1" dirty="0" smtClean="0"/>
              <a:t>”</a:t>
            </a:r>
            <a:endParaRPr lang="id-ID" sz="2900" b="1" kern="0" dirty="0">
              <a:latin typeface="Segoe UI" pitchFamily="34" charset="0"/>
              <a:ea typeface="Segoe UI" pitchFamily="34" charset="0"/>
              <a:cs typeface="Segoe UI" pitchFamily="34" charset="0"/>
            </a:endParaRPr>
          </a:p>
        </p:txBody>
      </p:sp>
      <p:cxnSp>
        <p:nvCxnSpPr>
          <p:cNvPr id="6" name="Straight Connector 5"/>
          <p:cNvCxnSpPr/>
          <p:nvPr/>
        </p:nvCxnSpPr>
        <p:spPr>
          <a:xfrm>
            <a:off x="468313" y="3933825"/>
            <a:ext cx="8534400" cy="0"/>
          </a:xfrm>
          <a:prstGeom prst="line">
            <a:avLst/>
          </a:prstGeom>
        </p:spPr>
        <p:style>
          <a:lnRef idx="1">
            <a:schemeClr val="accent2"/>
          </a:lnRef>
          <a:fillRef idx="0">
            <a:schemeClr val="accent2"/>
          </a:fillRef>
          <a:effectRef idx="0">
            <a:schemeClr val="accent2"/>
          </a:effectRef>
          <a:fontRef idx="minor">
            <a:schemeClr val="tx1"/>
          </a:fontRef>
        </p:style>
      </p:cxnSp>
      <p:sp>
        <p:nvSpPr>
          <p:cNvPr id="8197" name="Subtitle 6"/>
          <p:cNvSpPr txBox="1">
            <a:spLocks/>
          </p:cNvSpPr>
          <p:nvPr/>
        </p:nvSpPr>
        <p:spPr bwMode="auto">
          <a:xfrm>
            <a:off x="3167063" y="6130925"/>
            <a:ext cx="5976937"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buFont typeface="Arial" charset="0"/>
              <a:buNone/>
            </a:pPr>
            <a:r>
              <a:rPr lang="id-ID" altLang="id-ID" sz="1800" b="1">
                <a:solidFill>
                  <a:schemeClr val="bg1"/>
                </a:solidFill>
                <a:latin typeface="Arial" charset="0"/>
              </a:rPr>
              <a:t>Direktorat IKNB Syariah</a:t>
            </a:r>
          </a:p>
        </p:txBody>
      </p:sp>
    </p:spTree>
    <p:extLst>
      <p:ext uri="{BB962C8B-B14F-4D97-AF65-F5344CB8AC3E}">
        <p14:creationId xmlns:p14="http://schemas.microsoft.com/office/powerpoint/2010/main" xmlns="" val="187193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6984776" cy="643655"/>
          </a:xfrm>
        </p:spPr>
        <p:txBody>
          <a:bodyPr/>
          <a:lstStyle/>
          <a:p>
            <a:pPr algn="r"/>
            <a:r>
              <a:rPr lang="id-ID" dirty="0">
                <a:solidFill>
                  <a:srgbClr val="760000"/>
                </a:solidFill>
                <a:latin typeface="Impact" pitchFamily="34" charset="0"/>
                <a:ea typeface="MS PGothic" pitchFamily="34" charset="-128"/>
                <a:cs typeface="Arial" charset="0"/>
              </a:rPr>
              <a:t>Pengertian Asuransi Syariah ..(1)</a:t>
            </a:r>
          </a:p>
        </p:txBody>
      </p:sp>
      <p:sp>
        <p:nvSpPr>
          <p:cNvPr id="4" name="Slide Number Placeholder 3"/>
          <p:cNvSpPr>
            <a:spLocks noGrp="1"/>
          </p:cNvSpPr>
          <p:nvPr>
            <p:ph type="sldNum" sz="quarter" idx="10"/>
          </p:nvPr>
        </p:nvSpPr>
        <p:spPr/>
        <p:txBody>
          <a:bodyPr/>
          <a:lstStyle/>
          <a:p>
            <a:fld id="{06EF8ED3-A5FF-4D20-A5F4-A1046C716DC0}" type="slidenum">
              <a:rPr lang="en-US" smtClean="0"/>
              <a:pPr/>
              <a:t>13</a:t>
            </a:fld>
            <a:endParaRPr lang="en-US"/>
          </a:p>
        </p:txBody>
      </p:sp>
      <p:sp>
        <p:nvSpPr>
          <p:cNvPr id="11" name="Content Placeholder 2"/>
          <p:cNvSpPr>
            <a:spLocks noGrp="1"/>
          </p:cNvSpPr>
          <p:nvPr>
            <p:ph idx="1"/>
          </p:nvPr>
        </p:nvSpPr>
        <p:spPr>
          <a:xfrm>
            <a:off x="457200" y="1600200"/>
            <a:ext cx="8229600" cy="4525963"/>
          </a:xfrm>
        </p:spPr>
        <p:txBody>
          <a:bodyPr/>
          <a:lstStyle/>
          <a:p>
            <a:pPr marL="0" indent="0">
              <a:buNone/>
            </a:pPr>
            <a:r>
              <a:rPr lang="id-ID" sz="2400" dirty="0"/>
              <a:t>Secara </a:t>
            </a:r>
            <a:r>
              <a:rPr lang="id-ID" sz="2400" dirty="0" smtClean="0"/>
              <a:t>bahasa </a:t>
            </a:r>
          </a:p>
          <a:p>
            <a:r>
              <a:rPr lang="id-ID" sz="2400" dirty="0" smtClean="0"/>
              <a:t>Asuransi </a:t>
            </a:r>
            <a:r>
              <a:rPr lang="id-ID" sz="2400" dirty="0"/>
              <a:t>syariah dipersamakan dengan </a:t>
            </a:r>
            <a:r>
              <a:rPr lang="id-ID" sz="2400" i="1" dirty="0"/>
              <a:t>takaful</a:t>
            </a:r>
            <a:r>
              <a:rPr lang="id-ID" sz="2400" dirty="0"/>
              <a:t> (saling menjamin), </a:t>
            </a:r>
            <a:r>
              <a:rPr lang="id-ID" sz="2400" i="1" dirty="0"/>
              <a:t>takmin</a:t>
            </a:r>
            <a:r>
              <a:rPr lang="id-ID" sz="2400" dirty="0"/>
              <a:t> (melindungi), </a:t>
            </a:r>
            <a:r>
              <a:rPr lang="id-ID" sz="2400" i="1" dirty="0"/>
              <a:t>ta’awun</a:t>
            </a:r>
            <a:r>
              <a:rPr lang="id-ID" sz="2400" dirty="0"/>
              <a:t> (saling menolong) atau </a:t>
            </a:r>
            <a:r>
              <a:rPr lang="id-ID" sz="2400" i="1" dirty="0"/>
              <a:t>tadhamun</a:t>
            </a:r>
            <a:r>
              <a:rPr lang="id-ID" sz="2400" dirty="0"/>
              <a:t> (saling menanggung</a:t>
            </a:r>
            <a:r>
              <a:rPr lang="id-ID" sz="2400" dirty="0" smtClean="0"/>
              <a:t>).</a:t>
            </a:r>
            <a:endParaRPr lang="id-ID" sz="2400" dirty="0"/>
          </a:p>
          <a:p>
            <a:endParaRPr lang="id-ID" sz="2400" dirty="0" smtClean="0"/>
          </a:p>
          <a:p>
            <a:endParaRPr lang="id-ID" sz="2400" dirty="0" smtClean="0"/>
          </a:p>
          <a:p>
            <a:r>
              <a:rPr lang="id-ID" sz="2400" dirty="0" smtClean="0"/>
              <a:t>Asuransi syariah </a:t>
            </a:r>
            <a:r>
              <a:rPr lang="id-ID" sz="2400" i="1" dirty="0" smtClean="0"/>
              <a:t>(ta’min</a:t>
            </a:r>
            <a:r>
              <a:rPr lang="id-ID" sz="2400" i="1" dirty="0"/>
              <a:t>, </a:t>
            </a:r>
            <a:r>
              <a:rPr lang="id-ID" sz="2400" i="1" dirty="0" smtClean="0"/>
              <a:t>takaful </a:t>
            </a:r>
            <a:r>
              <a:rPr lang="id-ID" sz="2400" i="1" dirty="0"/>
              <a:t>atau </a:t>
            </a:r>
            <a:r>
              <a:rPr lang="id-ID" sz="2400" i="1" dirty="0" smtClean="0"/>
              <a:t>tadhamun</a:t>
            </a:r>
            <a:r>
              <a:rPr lang="id-ID" sz="2400" i="1" dirty="0"/>
              <a:t>) </a:t>
            </a:r>
            <a:r>
              <a:rPr lang="id-ID" sz="2400" dirty="0" smtClean="0"/>
              <a:t>adalah usaha </a:t>
            </a:r>
            <a:r>
              <a:rPr lang="id-ID" sz="2400" dirty="0"/>
              <a:t>saling melindungi dan tolong-menolong di </a:t>
            </a:r>
            <a:r>
              <a:rPr lang="id-ID" sz="2400" dirty="0" smtClean="0"/>
              <a:t>antara </a:t>
            </a:r>
            <a:r>
              <a:rPr lang="sv-SE" sz="2400" dirty="0" smtClean="0"/>
              <a:t>sejumlah </a:t>
            </a:r>
            <a:r>
              <a:rPr lang="sv-SE" sz="2400" dirty="0"/>
              <a:t>orang/pihak melalui investasi dalam bentuk aset dan </a:t>
            </a:r>
            <a:r>
              <a:rPr lang="sv-SE" sz="2400" dirty="0" smtClean="0"/>
              <a:t>/</a:t>
            </a:r>
            <a:r>
              <a:rPr lang="id-ID" sz="2400" dirty="0" smtClean="0"/>
              <a:t> atau </a:t>
            </a:r>
            <a:r>
              <a:rPr lang="id-ID" sz="2400" dirty="0"/>
              <a:t>tabarru’ yang memberikan pola pengembalian </a:t>
            </a:r>
            <a:r>
              <a:rPr lang="id-ID" sz="2400" dirty="0" smtClean="0"/>
              <a:t>untuk menghadapi </a:t>
            </a:r>
            <a:r>
              <a:rPr lang="id-ID" sz="2400" dirty="0"/>
              <a:t>resiko tertentu melalui akad (perikatan) </a:t>
            </a:r>
            <a:r>
              <a:rPr lang="id-ID" sz="2400" dirty="0" smtClean="0"/>
              <a:t>yang sesuai </a:t>
            </a:r>
            <a:r>
              <a:rPr lang="id-ID" sz="2400" dirty="0"/>
              <a:t>dengan syariah.</a:t>
            </a:r>
          </a:p>
        </p:txBody>
      </p:sp>
      <p:sp>
        <p:nvSpPr>
          <p:cNvPr id="13" name="TextBox 12"/>
          <p:cNvSpPr txBox="1"/>
          <p:nvPr/>
        </p:nvSpPr>
        <p:spPr>
          <a:xfrm>
            <a:off x="467544" y="1628800"/>
            <a:ext cx="78488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d-ID" b="1" dirty="0" smtClean="0"/>
              <a:t>Bahasa</a:t>
            </a:r>
            <a:endParaRPr lang="id-ID" b="1" dirty="0"/>
          </a:p>
        </p:txBody>
      </p:sp>
      <p:sp>
        <p:nvSpPr>
          <p:cNvPr id="14" name="TextBox 13"/>
          <p:cNvSpPr txBox="1"/>
          <p:nvPr/>
        </p:nvSpPr>
        <p:spPr>
          <a:xfrm>
            <a:off x="467544" y="3707740"/>
            <a:ext cx="78488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indent="0">
              <a:buNone/>
            </a:pPr>
            <a:r>
              <a:rPr lang="id-ID" b="1" dirty="0"/>
              <a:t>Fatwa DSN-MUI Nomor 21/DSN-MUI/X/2001</a:t>
            </a:r>
          </a:p>
        </p:txBody>
      </p:sp>
    </p:spTree>
    <p:extLst>
      <p:ext uri="{BB962C8B-B14F-4D97-AF65-F5344CB8AC3E}">
        <p14:creationId xmlns:p14="http://schemas.microsoft.com/office/powerpoint/2010/main" xmlns="" val="3147838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6624736" cy="643655"/>
          </a:xfrm>
        </p:spPr>
        <p:txBody>
          <a:bodyPr/>
          <a:lstStyle/>
          <a:p>
            <a:pPr algn="r"/>
            <a:r>
              <a:rPr lang="id-ID" dirty="0">
                <a:solidFill>
                  <a:srgbClr val="760000"/>
                </a:solidFill>
                <a:latin typeface="Impact" pitchFamily="34" charset="0"/>
                <a:ea typeface="MS PGothic" pitchFamily="34" charset="-128"/>
                <a:cs typeface="Arial" charset="0"/>
              </a:rPr>
              <a:t>Pengertian Asuransi Syariah ..(2)</a:t>
            </a:r>
          </a:p>
        </p:txBody>
      </p:sp>
      <p:sp>
        <p:nvSpPr>
          <p:cNvPr id="4" name="Slide Number Placeholder 3"/>
          <p:cNvSpPr>
            <a:spLocks noGrp="1"/>
          </p:cNvSpPr>
          <p:nvPr>
            <p:ph type="sldNum" sz="quarter" idx="10"/>
          </p:nvPr>
        </p:nvSpPr>
        <p:spPr/>
        <p:txBody>
          <a:bodyPr/>
          <a:lstStyle/>
          <a:p>
            <a:fld id="{06EF8ED3-A5FF-4D20-A5F4-A1046C716DC0}" type="slidenum">
              <a:rPr lang="en-US" smtClean="0"/>
              <a:pPr/>
              <a:t>14</a:t>
            </a:fld>
            <a:endParaRPr lang="en-US"/>
          </a:p>
        </p:txBody>
      </p:sp>
      <p:sp>
        <p:nvSpPr>
          <p:cNvPr id="5" name="Content Placeholder 2"/>
          <p:cNvSpPr>
            <a:spLocks noGrp="1"/>
          </p:cNvSpPr>
          <p:nvPr>
            <p:ph idx="1"/>
          </p:nvPr>
        </p:nvSpPr>
        <p:spPr>
          <a:xfrm>
            <a:off x="395536" y="1567333"/>
            <a:ext cx="8352928" cy="4525963"/>
          </a:xfrm>
        </p:spPr>
        <p:txBody>
          <a:bodyPr/>
          <a:lstStyle/>
          <a:p>
            <a:pPr marL="0" indent="0">
              <a:buNone/>
            </a:pPr>
            <a:endParaRPr lang="id-ID" sz="2100" dirty="0" smtClean="0"/>
          </a:p>
          <a:p>
            <a:pPr marL="0" indent="0">
              <a:buNone/>
            </a:pPr>
            <a:r>
              <a:rPr lang="id-ID" sz="2100" dirty="0" smtClean="0"/>
              <a:t>Kumpulan </a:t>
            </a:r>
            <a:r>
              <a:rPr lang="id-ID" sz="2100" dirty="0"/>
              <a:t>perjanjian yang terdiri atas perjanjian antara perusahaan asuransi syariah dan pemegang polis, dan perjanjian diantara para pemegang polis, dalam rangka pengelolaan </a:t>
            </a:r>
            <a:r>
              <a:rPr lang="id-ID" sz="2100" dirty="0" smtClean="0"/>
              <a:t>kontribusi berdasarkan </a:t>
            </a:r>
            <a:r>
              <a:rPr lang="id-ID" sz="2100" dirty="0"/>
              <a:t>prinsip syariah guna saling menolong dan melindungi </a:t>
            </a:r>
            <a:r>
              <a:rPr lang="id-ID" sz="2100" dirty="0" smtClean="0"/>
              <a:t>dengan cara</a:t>
            </a:r>
            <a:r>
              <a:rPr lang="id-ID" sz="2100" dirty="0"/>
              <a:t>:</a:t>
            </a:r>
          </a:p>
          <a:p>
            <a:pPr marL="174625" lvl="0" indent="-174625"/>
            <a:r>
              <a:rPr lang="id-ID" sz="2100" dirty="0"/>
              <a:t>memberikan penggantian kepada peserta atau pemegang polis karena kerugian, kerusakan, biaya yang timbul, kehilangan keuntungan, atau tanggung jawab hukum kepada pihak ketiga yang mungkin diderita peserta atau pemegang polis karena terjadinya suatu peristiwa yang tidak pasti; atau</a:t>
            </a:r>
          </a:p>
          <a:p>
            <a:pPr marL="174625" lvl="0" indent="-174625"/>
            <a:r>
              <a:rPr lang="id-ID" sz="2100" dirty="0"/>
              <a:t>memberikan pembayaran yang didasarkan pada meninggalnya peserta atau pembayaran yang didasarkan pada hidupnya peserta dengan manfaat yang besarnya telah ditetapkan dan/atau didasarkan pada hasil pengelolaan dana.</a:t>
            </a:r>
          </a:p>
        </p:txBody>
      </p:sp>
      <p:sp>
        <p:nvSpPr>
          <p:cNvPr id="6" name="TextBox 5"/>
          <p:cNvSpPr txBox="1"/>
          <p:nvPr/>
        </p:nvSpPr>
        <p:spPr>
          <a:xfrm>
            <a:off x="467544" y="1556792"/>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indent="0">
              <a:buNone/>
            </a:pPr>
            <a:r>
              <a:rPr lang="id-ID" b="1" dirty="0"/>
              <a:t>Undang-Undang Nomor 40 Tahun 2014 tentang Perasuransian</a:t>
            </a:r>
          </a:p>
        </p:txBody>
      </p:sp>
    </p:spTree>
    <p:extLst>
      <p:ext uri="{BB962C8B-B14F-4D97-AF65-F5344CB8AC3E}">
        <p14:creationId xmlns:p14="http://schemas.microsoft.com/office/powerpoint/2010/main" xmlns="" val="1229486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a:solidFill>
                  <a:srgbClr val="760000"/>
                </a:solidFill>
                <a:latin typeface="Impact" pitchFamily="34" charset="0"/>
                <a:ea typeface="MS PGothic" pitchFamily="34" charset="-128"/>
                <a:cs typeface="Arial" charset="0"/>
              </a:rPr>
              <a:t>Perbedaan Asuransi Syariah dan Asuransi Konvensional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48330608"/>
              </p:ext>
            </p:extLst>
          </p:nvPr>
        </p:nvGraphicFramePr>
        <p:xfrm>
          <a:off x="457200" y="1708884"/>
          <a:ext cx="8229600" cy="4647528"/>
        </p:xfrm>
        <a:graphic>
          <a:graphicData uri="http://schemas.openxmlformats.org/drawingml/2006/table">
            <a:tbl>
              <a:tblPr firstRow="1" bandRow="1">
                <a:tableStyleId>{5C22544A-7EE6-4342-B048-85BDC9FD1C3A}</a:tableStyleId>
              </a:tblPr>
              <a:tblGrid>
                <a:gridCol w="514400"/>
                <a:gridCol w="1656184"/>
                <a:gridCol w="3096344"/>
                <a:gridCol w="2962672"/>
              </a:tblGrid>
              <a:tr h="477003">
                <a:tc>
                  <a:txBody>
                    <a:bodyPr/>
                    <a:lstStyle/>
                    <a:p>
                      <a:pPr marL="6350" indent="0" algn="ctr">
                        <a:lnSpc>
                          <a:spcPct val="115000"/>
                        </a:lnSpc>
                        <a:spcAft>
                          <a:spcPts val="0"/>
                        </a:spcAft>
                      </a:pPr>
                      <a:r>
                        <a:rPr lang="id-ID" sz="15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No</a:t>
                      </a:r>
                      <a:endPar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457200" algn="ctr">
                        <a:lnSpc>
                          <a:spcPct val="115000"/>
                        </a:lnSpc>
                        <a:spcAft>
                          <a:spcPts val="0"/>
                        </a:spcAft>
                      </a:pPr>
                      <a:r>
                        <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rPr>
                        <a:t>Aspek</a:t>
                      </a:r>
                    </a:p>
                  </a:txBody>
                  <a:tcPr marL="68580" marR="68580" marT="0" marB="0" anchor="ctr"/>
                </a:tc>
                <a:tc>
                  <a:txBody>
                    <a:bodyPr/>
                    <a:lstStyle/>
                    <a:p>
                      <a:pPr marL="457200" algn="ctr">
                        <a:lnSpc>
                          <a:spcPct val="115000"/>
                        </a:lnSpc>
                        <a:spcAft>
                          <a:spcPts val="0"/>
                        </a:spcAft>
                      </a:pPr>
                      <a:r>
                        <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rPr>
                        <a:t>Asuransi </a:t>
                      </a:r>
                      <a:r>
                        <a:rPr lang="id-ID" sz="15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Syariah</a:t>
                      </a:r>
                      <a:endPar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457200" algn="ctr">
                        <a:lnSpc>
                          <a:spcPct val="115000"/>
                        </a:lnSpc>
                        <a:spcAft>
                          <a:spcPts val="0"/>
                        </a:spcAft>
                      </a:pPr>
                      <a:r>
                        <a:rPr lang="id-ID" sz="1500">
                          <a:effectLst/>
                          <a:latin typeface="Arial Unicode MS" panose="020B0604020202020204" pitchFamily="34" charset="-128"/>
                          <a:ea typeface="Arial Unicode MS" panose="020B0604020202020204" pitchFamily="34" charset="-128"/>
                          <a:cs typeface="Arial Unicode MS" panose="020B0604020202020204" pitchFamily="34" charset="-128"/>
                        </a:rPr>
                        <a:t>Asuransi Konvensional</a:t>
                      </a:r>
                    </a:p>
                  </a:txBody>
                  <a:tcPr marL="68580" marR="68580" marT="0" marB="0" anchor="ctr"/>
                </a:tc>
              </a:tr>
              <a:tr h="1387129">
                <a:tc>
                  <a:txBody>
                    <a:bodyPr/>
                    <a:lstStyle/>
                    <a:p>
                      <a:pPr marL="6350" indent="0" algn="ctr">
                        <a:lnSpc>
                          <a:spcPct val="115000"/>
                        </a:lnSpc>
                        <a:spcAft>
                          <a:spcPts val="0"/>
                        </a:spcAft>
                      </a:pP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1</a:t>
                      </a:r>
                      <a:endPar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c>
                  <a:txBody>
                    <a:bodyPr/>
                    <a:lstStyle/>
                    <a:p>
                      <a:pPr marL="6350" indent="0" algn="just">
                        <a:lnSpc>
                          <a:spcPct val="115000"/>
                        </a:lnSpc>
                        <a:spcAft>
                          <a:spcPts val="0"/>
                        </a:spcAft>
                      </a:pP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Akad</a:t>
                      </a:r>
                    </a:p>
                  </a:txBody>
                  <a:tcPr marL="68580" marR="68580" marT="0" marB="0"/>
                </a:tc>
                <a:tc>
                  <a:txBody>
                    <a:bodyPr/>
                    <a:lstStyle/>
                    <a:p>
                      <a:pPr marL="6350" indent="0" algn="l">
                        <a:lnSpc>
                          <a:spcPct val="115000"/>
                        </a:lnSpc>
                        <a:spcAft>
                          <a:spcPts val="0"/>
                        </a:spcAft>
                      </a:pP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Akad sesuai </a:t>
                      </a: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dengan syariah, baik akad </a:t>
                      </a:r>
                      <a:r>
                        <a:rPr lang="id-ID" sz="1600" i="1" dirty="0">
                          <a:effectLst/>
                          <a:latin typeface="Arial Unicode MS" panose="020B0604020202020204" pitchFamily="34" charset="-128"/>
                          <a:ea typeface="Arial Unicode MS" panose="020B0604020202020204" pitchFamily="34" charset="-128"/>
                          <a:cs typeface="Arial Unicode MS" panose="020B0604020202020204" pitchFamily="34" charset="-128"/>
                        </a:rPr>
                        <a:t>tabarru’</a:t>
                      </a: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 ataupun akad </a:t>
                      </a:r>
                      <a:r>
                        <a:rPr lang="id-ID" sz="1600" i="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tijarah (wakalah, mudharabah, atau mudharabah musytarakah)</a:t>
                      </a: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c>
                  <a:txBody>
                    <a:bodyPr/>
                    <a:lstStyle/>
                    <a:p>
                      <a:pPr marL="6350" indent="0" algn="l">
                        <a:lnSpc>
                          <a:spcPct val="115000"/>
                        </a:lnSpc>
                        <a:spcAft>
                          <a:spcPts val="0"/>
                        </a:spcAft>
                      </a:pP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Akad tidak sesuai </a:t>
                      </a: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dengan </a:t>
                      </a: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syariah (akad jual beli namun mengandung </a:t>
                      </a:r>
                      <a:r>
                        <a:rPr lang="id-ID" sz="1600" i="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gharar</a:t>
                      </a:r>
                      <a:r>
                        <a:rPr lang="id-ID" sz="1600" i="1" baseline="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600" i="0" baseline="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dan </a:t>
                      </a:r>
                      <a:r>
                        <a:rPr lang="id-ID" sz="1600" i="1" baseline="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maisir</a:t>
                      </a:r>
                      <a:r>
                        <a:rPr lang="id-ID" sz="1600" i="0" baseline="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r>
              <a:tr h="1327523">
                <a:tc>
                  <a:txBody>
                    <a:bodyPr/>
                    <a:lstStyle/>
                    <a:p>
                      <a:pPr marL="6350" indent="0" algn="ctr">
                        <a:lnSpc>
                          <a:spcPct val="115000"/>
                        </a:lnSpc>
                        <a:spcAft>
                          <a:spcPts val="0"/>
                        </a:spcAft>
                      </a:pP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2</a:t>
                      </a:r>
                      <a:endPar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c>
                  <a:txBody>
                    <a:bodyPr/>
                    <a:lstStyle/>
                    <a:p>
                      <a:pPr marL="0" indent="0" algn="l">
                        <a:lnSpc>
                          <a:spcPct val="115000"/>
                        </a:lnSpc>
                        <a:spcAft>
                          <a:spcPts val="0"/>
                        </a:spcAft>
                      </a:pP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Kedudukan para pihak dalam akad/ perjanjian.</a:t>
                      </a:r>
                    </a:p>
                  </a:txBody>
                  <a:tcPr marL="68580" marR="68580" marT="0" marB="0"/>
                </a:tc>
                <a:tc>
                  <a:txBody>
                    <a:bodyPr/>
                    <a:lstStyle/>
                    <a:p>
                      <a:pPr marL="292100" indent="-285750" algn="l">
                        <a:lnSpc>
                          <a:spcPct val="115000"/>
                        </a:lnSpc>
                        <a:spcAft>
                          <a:spcPts val="0"/>
                        </a:spcAft>
                        <a:buFont typeface="Wingdings" panose="05000000000000000000" pitchFamily="2" charset="2"/>
                        <a:buChar char="§"/>
                      </a:pP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Pemegang polis/ peserta sebagai pemilik dana melakukan tolong </a:t>
                      </a: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menolong untuk menghadapi risiko (</a:t>
                      </a:r>
                      <a:r>
                        <a:rPr lang="id-ID" sz="1600" i="1"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risk sharing</a:t>
                      </a: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melalui pengumpulan dana </a:t>
                      </a:r>
                      <a:r>
                        <a:rPr lang="id-ID" sz="1600" i="1"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tabarru’.</a:t>
                      </a:r>
                      <a:endParaRPr lang="id-ID" sz="1600" i="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92100" indent="-285750" algn="l">
                        <a:lnSpc>
                          <a:spcPct val="115000"/>
                        </a:lnSpc>
                        <a:spcAft>
                          <a:spcPts val="0"/>
                        </a:spcAft>
                        <a:buFont typeface="Wingdings" panose="05000000000000000000" pitchFamily="2" charset="2"/>
                        <a:buChar char="§"/>
                      </a:pP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Perusahaan </a:t>
                      </a: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asuransi syariah bertindak sebagai pengelola asuransi syariah.</a:t>
                      </a:r>
                    </a:p>
                  </a:txBody>
                  <a:tcPr marL="68580" marR="68580" marT="0" marB="0"/>
                </a:tc>
                <a:tc>
                  <a:txBody>
                    <a:bodyPr/>
                    <a:lstStyle/>
                    <a:p>
                      <a:pPr marL="292100" indent="-285750" algn="l">
                        <a:lnSpc>
                          <a:spcPct val="115000"/>
                        </a:lnSpc>
                        <a:spcAft>
                          <a:spcPts val="0"/>
                        </a:spcAft>
                        <a:buFont typeface="Wingdings" panose="05000000000000000000" pitchFamily="2" charset="2"/>
                        <a:buChar char="§"/>
                      </a:pP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Pemegang polis/ tertanggung mengalihkan</a:t>
                      </a:r>
                      <a:r>
                        <a:rPr lang="id-ID" sz="1600" kern="1200" baseline="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risiko (</a:t>
                      </a:r>
                      <a:r>
                        <a:rPr lang="id-ID" sz="1600" i="1" kern="1200" baseline="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transfer of risk</a:t>
                      </a:r>
                      <a:r>
                        <a:rPr lang="id-ID" sz="1600" kern="1200" baseline="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kepada perusaaan asuransi.</a:t>
                      </a:r>
                    </a:p>
                    <a:p>
                      <a:pPr marL="292100" indent="-285750" algn="l">
                        <a:lnSpc>
                          <a:spcPct val="115000"/>
                        </a:lnSpc>
                        <a:spcAft>
                          <a:spcPts val="0"/>
                        </a:spcAft>
                        <a:buFont typeface="Wingdings" panose="05000000000000000000" pitchFamily="2" charset="2"/>
                        <a:buChar char="§"/>
                      </a:pP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Perusahaan asuransi menanggung/ menjamin risiko yang dialihkan oleh pemegang polis/ tertanggung.</a:t>
                      </a:r>
                      <a:endPar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p>
            <a:fld id="{06EF8ED3-A5FF-4D20-A5F4-A1046C716DC0}" type="slidenum">
              <a:rPr lang="en-US" smtClean="0"/>
              <a:pPr/>
              <a:t>15</a:t>
            </a:fld>
            <a:endParaRPr lang="en-US"/>
          </a:p>
        </p:txBody>
      </p:sp>
    </p:spTree>
    <p:extLst>
      <p:ext uri="{BB962C8B-B14F-4D97-AF65-F5344CB8AC3E}">
        <p14:creationId xmlns:p14="http://schemas.microsoft.com/office/powerpoint/2010/main" xmlns="" val="1592511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a:solidFill>
                  <a:srgbClr val="760000"/>
                </a:solidFill>
                <a:latin typeface="Impact" pitchFamily="34" charset="0"/>
                <a:ea typeface="MS PGothic" pitchFamily="34" charset="-128"/>
                <a:cs typeface="Arial" charset="0"/>
              </a:rPr>
              <a:t>Perbedaan Asuransi Syariah dan Asuransi Konvensional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02562616"/>
              </p:ext>
            </p:extLst>
          </p:nvPr>
        </p:nvGraphicFramePr>
        <p:xfrm>
          <a:off x="457200" y="1708884"/>
          <a:ext cx="8229600" cy="4662479"/>
        </p:xfrm>
        <a:graphic>
          <a:graphicData uri="http://schemas.openxmlformats.org/drawingml/2006/table">
            <a:tbl>
              <a:tblPr firstRow="1" bandRow="1">
                <a:tableStyleId>{5C22544A-7EE6-4342-B048-85BDC9FD1C3A}</a:tableStyleId>
              </a:tblPr>
              <a:tblGrid>
                <a:gridCol w="514400"/>
                <a:gridCol w="1656184"/>
                <a:gridCol w="3456384"/>
                <a:gridCol w="2602632"/>
              </a:tblGrid>
              <a:tr h="477003">
                <a:tc>
                  <a:txBody>
                    <a:bodyPr/>
                    <a:lstStyle/>
                    <a:p>
                      <a:pPr marL="6350" indent="0" algn="ctr">
                        <a:lnSpc>
                          <a:spcPct val="115000"/>
                        </a:lnSpc>
                        <a:spcAft>
                          <a:spcPts val="0"/>
                        </a:spcAft>
                      </a:pPr>
                      <a:r>
                        <a:rPr lang="id-ID" sz="15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No</a:t>
                      </a:r>
                      <a:endPar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457200" algn="ctr">
                        <a:lnSpc>
                          <a:spcPct val="115000"/>
                        </a:lnSpc>
                        <a:spcAft>
                          <a:spcPts val="0"/>
                        </a:spcAft>
                      </a:pPr>
                      <a:r>
                        <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rPr>
                        <a:t>Aspek</a:t>
                      </a:r>
                    </a:p>
                  </a:txBody>
                  <a:tcPr marL="68580" marR="68580" marT="0" marB="0" anchor="ctr"/>
                </a:tc>
                <a:tc>
                  <a:txBody>
                    <a:bodyPr/>
                    <a:lstStyle/>
                    <a:p>
                      <a:pPr marL="457200" algn="ctr">
                        <a:lnSpc>
                          <a:spcPct val="115000"/>
                        </a:lnSpc>
                        <a:spcAft>
                          <a:spcPts val="0"/>
                        </a:spcAft>
                      </a:pPr>
                      <a:r>
                        <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rPr>
                        <a:t>Asuransi </a:t>
                      </a:r>
                      <a:r>
                        <a:rPr lang="id-ID" sz="15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Syariah</a:t>
                      </a:r>
                      <a:endPar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457200" algn="ctr">
                        <a:lnSpc>
                          <a:spcPct val="115000"/>
                        </a:lnSpc>
                        <a:spcAft>
                          <a:spcPts val="0"/>
                        </a:spcAft>
                      </a:pPr>
                      <a:r>
                        <a:rPr lang="id-ID" sz="1500">
                          <a:effectLst/>
                          <a:latin typeface="Arial Unicode MS" panose="020B0604020202020204" pitchFamily="34" charset="-128"/>
                          <a:ea typeface="Arial Unicode MS" panose="020B0604020202020204" pitchFamily="34" charset="-128"/>
                          <a:cs typeface="Arial Unicode MS" panose="020B0604020202020204" pitchFamily="34" charset="-128"/>
                        </a:rPr>
                        <a:t>Asuransi Konvensional</a:t>
                      </a:r>
                    </a:p>
                  </a:txBody>
                  <a:tcPr marL="68580" marR="68580" marT="0" marB="0" anchor="ctr"/>
                </a:tc>
              </a:tr>
              <a:tr h="2003822">
                <a:tc>
                  <a:txBody>
                    <a:bodyPr/>
                    <a:lstStyle/>
                    <a:p>
                      <a:pPr marL="6350" indent="0" algn="ctr">
                        <a:lnSpc>
                          <a:spcPct val="115000"/>
                        </a:lnSpc>
                        <a:spcAft>
                          <a:spcPts val="0"/>
                        </a:spcAft>
                      </a:pP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3</a:t>
                      </a:r>
                      <a:endPar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c>
                  <a:txBody>
                    <a:bodyPr/>
                    <a:lstStyle/>
                    <a:p>
                      <a:pPr marL="6350" indent="0" algn="just">
                        <a:lnSpc>
                          <a:spcPct val="115000"/>
                        </a:lnSpc>
                        <a:spcAft>
                          <a:spcPts val="0"/>
                        </a:spcAft>
                      </a:pP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Pemisahan Dana</a:t>
                      </a:r>
                    </a:p>
                  </a:txBody>
                  <a:tcPr marL="68580" marR="68580" marT="0" marB="0"/>
                </a:tc>
                <a:tc>
                  <a:txBody>
                    <a:bodyPr/>
                    <a:lstStyle/>
                    <a:p>
                      <a:pPr marL="6350" indent="0" algn="just">
                        <a:lnSpc>
                          <a:spcPct val="115000"/>
                        </a:lnSpc>
                        <a:spcAft>
                          <a:spcPts val="0"/>
                        </a:spcAft>
                      </a:pP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Kontribusi / premi asuransi </a:t>
                      </a: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syariah dialokasikan untuk:</a:t>
                      </a:r>
                    </a:p>
                    <a:p>
                      <a:pPr marL="342900" lvl="0" indent="-342900" algn="just">
                        <a:lnSpc>
                          <a:spcPct val="115000"/>
                        </a:lnSpc>
                        <a:spcAft>
                          <a:spcPts val="0"/>
                        </a:spcAft>
                        <a:buFont typeface="+mj-lt"/>
                        <a:buAutoNum type="alphaLcPeriod"/>
                      </a:pP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Dana </a:t>
                      </a:r>
                      <a:r>
                        <a:rPr lang="id-ID" sz="1600" i="1"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tabarru’</a:t>
                      </a: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yang merupakan milik peserta secara kolektif dan digunakan untuk tolong menolong; dan</a:t>
                      </a:r>
                    </a:p>
                    <a:p>
                      <a:pPr marL="342900" lvl="0" indent="-342900" algn="just">
                        <a:lnSpc>
                          <a:spcPct val="115000"/>
                        </a:lnSpc>
                        <a:spcAft>
                          <a:spcPts val="0"/>
                        </a:spcAft>
                        <a:buFont typeface="+mj-lt"/>
                        <a:buAutoNum type="alphaLcPeriod"/>
                      </a:pP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Dana perusahaan sebagai </a:t>
                      </a:r>
                      <a:r>
                        <a:rPr lang="id-ID" sz="1600" i="1"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ujrah</a:t>
                      </a:r>
                      <a:r>
                        <a:rPr lang="id-ID" sz="1600" i="1"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fee </a:t>
                      </a: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bagi perusahaan asuransi syariah.</a:t>
                      </a:r>
                    </a:p>
                    <a:p>
                      <a:pPr marL="1905" algn="just">
                        <a:lnSpc>
                          <a:spcPct val="115000"/>
                        </a:lnSpc>
                        <a:spcAft>
                          <a:spcPts val="0"/>
                        </a:spcAft>
                      </a:pPr>
                      <a:endPar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1905" algn="just">
                        <a:lnSpc>
                          <a:spcPct val="115000"/>
                        </a:lnSpc>
                        <a:spcAft>
                          <a:spcPts val="0"/>
                        </a:spcAft>
                      </a:pP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Khusus </a:t>
                      </a: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untuk produk asuransi yang dikaitkan dengan investasi (</a:t>
                      </a:r>
                      <a:r>
                        <a:rPr lang="id-ID" sz="1600" i="1"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investment linked</a:t>
                      </a: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kontribusi juga dialokasikan kepada dana investasi </a:t>
                      </a: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peserta. </a:t>
                      </a:r>
                      <a:endPar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c>
                  <a:txBody>
                    <a:bodyPr/>
                    <a:lstStyle/>
                    <a:p>
                      <a:pPr marL="6350" indent="0" algn="just">
                        <a:lnSpc>
                          <a:spcPct val="115000"/>
                        </a:lnSpc>
                        <a:spcAft>
                          <a:spcPts val="0"/>
                        </a:spcAft>
                      </a:pPr>
                      <a:r>
                        <a:rPr lang="id-ID" sz="1600"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Premi </a:t>
                      </a: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tidak dipisahkan pengelolaannya karena seluruhnya merupakan milik perusahaan asuransi konvensional.</a:t>
                      </a:r>
                    </a:p>
                    <a:p>
                      <a:pPr marL="6350" indent="0" algn="just">
                        <a:lnSpc>
                          <a:spcPct val="115000"/>
                        </a:lnSpc>
                        <a:spcAft>
                          <a:spcPts val="0"/>
                        </a:spcAft>
                      </a:pP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6350" indent="0" algn="just">
                        <a:lnSpc>
                          <a:spcPct val="115000"/>
                        </a:lnSpc>
                        <a:spcAft>
                          <a:spcPts val="0"/>
                        </a:spcAft>
                      </a:pPr>
                      <a:r>
                        <a:rPr lang="id-ID" sz="1600"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Khusus untuk produk investment link, kontribusi juga dialokasikan untuk membentuk investasi pemegang polis.</a:t>
                      </a:r>
                    </a:p>
                  </a:txBody>
                  <a:tcPr marL="68580" marR="68580" marT="0" marB="0"/>
                </a:tc>
              </a:tr>
            </a:tbl>
          </a:graphicData>
        </a:graphic>
      </p:graphicFrame>
      <p:sp>
        <p:nvSpPr>
          <p:cNvPr id="4" name="Slide Number Placeholder 3"/>
          <p:cNvSpPr>
            <a:spLocks noGrp="1"/>
          </p:cNvSpPr>
          <p:nvPr>
            <p:ph type="sldNum" sz="quarter" idx="10"/>
          </p:nvPr>
        </p:nvSpPr>
        <p:spPr/>
        <p:txBody>
          <a:bodyPr/>
          <a:lstStyle/>
          <a:p>
            <a:fld id="{06EF8ED3-A5FF-4D20-A5F4-A1046C716DC0}" type="slidenum">
              <a:rPr lang="en-US" smtClean="0"/>
              <a:pPr/>
              <a:t>16</a:t>
            </a:fld>
            <a:endParaRPr lang="en-US"/>
          </a:p>
        </p:txBody>
      </p:sp>
    </p:spTree>
    <p:extLst>
      <p:ext uri="{BB962C8B-B14F-4D97-AF65-F5344CB8AC3E}">
        <p14:creationId xmlns:p14="http://schemas.microsoft.com/office/powerpoint/2010/main" xmlns="" val="3231248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a:solidFill>
                  <a:srgbClr val="760000"/>
                </a:solidFill>
                <a:latin typeface="Impact" pitchFamily="34" charset="0"/>
                <a:ea typeface="MS PGothic" pitchFamily="34" charset="-128"/>
                <a:cs typeface="Arial" charset="0"/>
              </a:rPr>
              <a:t>Perbedaan Asuransi Syariah dan Asuransi Konvensional (3)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83005348"/>
              </p:ext>
            </p:extLst>
          </p:nvPr>
        </p:nvGraphicFramePr>
        <p:xfrm>
          <a:off x="457200" y="1708884"/>
          <a:ext cx="8229600" cy="2957416"/>
        </p:xfrm>
        <a:graphic>
          <a:graphicData uri="http://schemas.openxmlformats.org/drawingml/2006/table">
            <a:tbl>
              <a:tblPr firstRow="1" bandRow="1">
                <a:tableStyleId>{5C22544A-7EE6-4342-B048-85BDC9FD1C3A}</a:tableStyleId>
              </a:tblPr>
              <a:tblGrid>
                <a:gridCol w="514400"/>
                <a:gridCol w="1656184"/>
                <a:gridCol w="3240360"/>
                <a:gridCol w="2818656"/>
              </a:tblGrid>
              <a:tr h="466741">
                <a:tc>
                  <a:txBody>
                    <a:bodyPr/>
                    <a:lstStyle/>
                    <a:p>
                      <a:pPr marL="6350" indent="0" algn="ctr">
                        <a:lnSpc>
                          <a:spcPct val="115000"/>
                        </a:lnSpc>
                        <a:spcAft>
                          <a:spcPts val="0"/>
                        </a:spcAft>
                      </a:pPr>
                      <a:r>
                        <a:rPr lang="id-ID" sz="15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No</a:t>
                      </a:r>
                      <a:endPar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457200" algn="ctr">
                        <a:lnSpc>
                          <a:spcPct val="115000"/>
                        </a:lnSpc>
                        <a:spcAft>
                          <a:spcPts val="0"/>
                        </a:spcAft>
                      </a:pPr>
                      <a:r>
                        <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rPr>
                        <a:t>Aspek</a:t>
                      </a:r>
                    </a:p>
                  </a:txBody>
                  <a:tcPr marL="68580" marR="68580" marT="0" marB="0" anchor="ctr"/>
                </a:tc>
                <a:tc>
                  <a:txBody>
                    <a:bodyPr/>
                    <a:lstStyle/>
                    <a:p>
                      <a:pPr marL="457200" algn="ctr">
                        <a:lnSpc>
                          <a:spcPct val="115000"/>
                        </a:lnSpc>
                        <a:spcAft>
                          <a:spcPts val="0"/>
                        </a:spcAft>
                      </a:pPr>
                      <a:r>
                        <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rPr>
                        <a:t>Asuransi </a:t>
                      </a:r>
                      <a:r>
                        <a:rPr lang="id-ID" sz="15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Syariah</a:t>
                      </a:r>
                      <a:endPar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457200" algn="ctr">
                        <a:lnSpc>
                          <a:spcPct val="115000"/>
                        </a:lnSpc>
                        <a:spcAft>
                          <a:spcPts val="0"/>
                        </a:spcAft>
                      </a:pPr>
                      <a:r>
                        <a:rPr lang="id-ID" sz="1500" dirty="0">
                          <a:effectLst/>
                          <a:latin typeface="Arial Unicode MS" panose="020B0604020202020204" pitchFamily="34" charset="-128"/>
                          <a:ea typeface="Arial Unicode MS" panose="020B0604020202020204" pitchFamily="34" charset="-128"/>
                          <a:cs typeface="Arial Unicode MS" panose="020B0604020202020204" pitchFamily="34" charset="-128"/>
                        </a:rPr>
                        <a:t>Asuransi Konvensional</a:t>
                      </a:r>
                    </a:p>
                  </a:txBody>
                  <a:tcPr marL="68580" marR="68580" marT="0" marB="0" anchor="ctr"/>
                </a:tc>
              </a:tr>
              <a:tr h="1109359">
                <a:tc>
                  <a:txBody>
                    <a:bodyPr/>
                    <a:lstStyle/>
                    <a:p>
                      <a:pPr marL="6350" indent="0" algn="ctr">
                        <a:lnSpc>
                          <a:spcPct val="115000"/>
                        </a:lnSpc>
                        <a:spcAft>
                          <a:spcPts val="0"/>
                        </a:spcAft>
                      </a:pP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4</a:t>
                      </a:r>
                      <a:endPar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c>
                  <a:txBody>
                    <a:bodyPr/>
                    <a:lstStyle/>
                    <a:p>
                      <a:pPr marL="6350" indent="0" algn="just">
                        <a:lnSpc>
                          <a:spcPct val="115000"/>
                        </a:lnSpc>
                        <a:spcAft>
                          <a:spcPts val="0"/>
                        </a:spcAft>
                      </a:pP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Pengelolaan Investasi.</a:t>
                      </a:r>
                    </a:p>
                  </a:txBody>
                  <a:tcPr marL="68580" marR="68580" marT="0" marB="0"/>
                </a:tc>
                <a:tc>
                  <a:txBody>
                    <a:bodyPr/>
                    <a:lstStyle/>
                    <a:p>
                      <a:pPr marL="6350" indent="0" algn="just">
                        <a:lnSpc>
                          <a:spcPct val="115000"/>
                        </a:lnSpc>
                        <a:spcAft>
                          <a:spcPts val="0"/>
                        </a:spcAft>
                      </a:pP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Investasi wajib dikelola sesuai </a:t>
                      </a: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dengan prinsip syariah.</a:t>
                      </a:r>
                    </a:p>
                  </a:txBody>
                  <a:tcPr marL="68580" marR="68580" marT="0" marB="0"/>
                </a:tc>
                <a:tc>
                  <a:txBody>
                    <a:bodyPr/>
                    <a:lstStyle/>
                    <a:p>
                      <a:pPr marL="6350" indent="0" algn="just">
                        <a:lnSpc>
                          <a:spcPct val="115000"/>
                        </a:lnSpc>
                        <a:spcAft>
                          <a:spcPts val="0"/>
                        </a:spcAft>
                      </a:pP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Investasi tidak wajib sesuai </a:t>
                      </a: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dengan prinsip </a:t>
                      </a: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syariah.</a:t>
                      </a:r>
                      <a:endPar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r>
              <a:tr h="1368152">
                <a:tc>
                  <a:txBody>
                    <a:bodyPr/>
                    <a:lstStyle/>
                    <a:p>
                      <a:pPr marL="6350" indent="0" algn="ctr">
                        <a:lnSpc>
                          <a:spcPct val="115000"/>
                        </a:lnSpc>
                        <a:spcAft>
                          <a:spcPts val="0"/>
                        </a:spcAft>
                      </a:pPr>
                      <a:r>
                        <a:rPr lang="id-ID"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5</a:t>
                      </a:r>
                      <a:endPar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tc>
                <a:tc>
                  <a:txBody>
                    <a:bodyPr/>
                    <a:lstStyle/>
                    <a:p>
                      <a:pPr marL="6350" indent="0" algn="just">
                        <a:lnSpc>
                          <a:spcPct val="115000"/>
                        </a:lnSpc>
                        <a:spcAft>
                          <a:spcPts val="0"/>
                        </a:spcAft>
                      </a:pP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Pengawasan atas kesesuaian dengan prinsip syariah.</a:t>
                      </a:r>
                    </a:p>
                  </a:txBody>
                  <a:tcPr marL="68580" marR="68580" marT="0" marB="0"/>
                </a:tc>
                <a:tc>
                  <a:txBody>
                    <a:bodyPr/>
                    <a:lstStyle/>
                    <a:p>
                      <a:pPr marL="6350" indent="0" algn="just">
                        <a:lnSpc>
                          <a:spcPct val="115000"/>
                        </a:lnSpc>
                        <a:spcAft>
                          <a:spcPts val="0"/>
                        </a:spcAft>
                      </a:pP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Setiap perusahaan asuransi syariah wajib memiliki DPS yang berfungsi mengawasi dan memberikan saran atas penerapan prinsip-prinsip syariah. </a:t>
                      </a:r>
                    </a:p>
                  </a:txBody>
                  <a:tcPr marL="68580" marR="68580" marT="0" marB="0"/>
                </a:tc>
                <a:tc>
                  <a:txBody>
                    <a:bodyPr/>
                    <a:lstStyle/>
                    <a:p>
                      <a:pPr marL="6350" indent="0" algn="just">
                        <a:lnSpc>
                          <a:spcPct val="115000"/>
                        </a:lnSpc>
                        <a:spcAft>
                          <a:spcPts val="0"/>
                        </a:spcAft>
                      </a:pPr>
                      <a:r>
                        <a:rPr lang="id-ID" sz="1600" dirty="0">
                          <a:effectLst/>
                          <a:latin typeface="Arial Unicode MS" panose="020B0604020202020204" pitchFamily="34" charset="-128"/>
                          <a:ea typeface="Arial Unicode MS" panose="020B0604020202020204" pitchFamily="34" charset="-128"/>
                          <a:cs typeface="Arial Unicode MS" panose="020B0604020202020204" pitchFamily="34" charset="-128"/>
                        </a:rPr>
                        <a:t>Perusahaan asuransi konvensional tidak memiliki DPS.</a:t>
                      </a:r>
                    </a:p>
                  </a:txBody>
                  <a:tcPr marL="68580" marR="68580" marT="0" marB="0"/>
                </a:tc>
              </a:tr>
            </a:tbl>
          </a:graphicData>
        </a:graphic>
      </p:graphicFrame>
      <p:sp>
        <p:nvSpPr>
          <p:cNvPr id="4" name="Slide Number Placeholder 3"/>
          <p:cNvSpPr>
            <a:spLocks noGrp="1"/>
          </p:cNvSpPr>
          <p:nvPr>
            <p:ph type="sldNum" sz="quarter" idx="10"/>
          </p:nvPr>
        </p:nvSpPr>
        <p:spPr/>
        <p:txBody>
          <a:bodyPr/>
          <a:lstStyle/>
          <a:p>
            <a:fld id="{06EF8ED3-A5FF-4D20-A5F4-A1046C716DC0}" type="slidenum">
              <a:rPr lang="en-US" smtClean="0"/>
              <a:pPr/>
              <a:t>17</a:t>
            </a:fld>
            <a:endParaRPr lang="en-US"/>
          </a:p>
        </p:txBody>
      </p:sp>
    </p:spTree>
    <p:extLst>
      <p:ext uri="{BB962C8B-B14F-4D97-AF65-F5344CB8AC3E}">
        <p14:creationId xmlns:p14="http://schemas.microsoft.com/office/powerpoint/2010/main" xmlns="" val="1138308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a:solidFill>
                  <a:srgbClr val="760000"/>
                </a:solidFill>
                <a:latin typeface="Impact" pitchFamily="34" charset="0"/>
                <a:ea typeface="MS PGothic" pitchFamily="34" charset="-128"/>
                <a:cs typeface="Arial" charset="0"/>
              </a:rPr>
              <a:t>Akad-Akad pada Asuransi Syariah </a:t>
            </a:r>
          </a:p>
        </p:txBody>
      </p:sp>
      <p:sp>
        <p:nvSpPr>
          <p:cNvPr id="4" name="Slide Number Placeholder 3"/>
          <p:cNvSpPr>
            <a:spLocks noGrp="1"/>
          </p:cNvSpPr>
          <p:nvPr>
            <p:ph type="sldNum" sz="quarter" idx="10"/>
          </p:nvPr>
        </p:nvSpPr>
        <p:spPr/>
        <p:txBody>
          <a:bodyPr/>
          <a:lstStyle/>
          <a:p>
            <a:fld id="{06EF8ED3-A5FF-4D20-A5F4-A1046C716DC0}" type="slidenum">
              <a:rPr lang="en-US" smtClean="0"/>
              <a:pPr/>
              <a:t>18</a:t>
            </a:fld>
            <a:endParaRPr lang="en-US"/>
          </a:p>
        </p:txBody>
      </p:sp>
      <p:grpSp>
        <p:nvGrpSpPr>
          <p:cNvPr id="13" name="Group 12"/>
          <p:cNvGrpSpPr/>
          <p:nvPr/>
        </p:nvGrpSpPr>
        <p:grpSpPr>
          <a:xfrm>
            <a:off x="323528" y="1343014"/>
            <a:ext cx="8519986" cy="5009842"/>
            <a:chOff x="444500" y="1343014"/>
            <a:chExt cx="8519986" cy="5009842"/>
          </a:xfrm>
        </p:grpSpPr>
        <p:sp>
          <p:nvSpPr>
            <p:cNvPr id="14" name="Freeform 13"/>
            <p:cNvSpPr/>
            <p:nvPr/>
          </p:nvSpPr>
          <p:spPr>
            <a:xfrm>
              <a:off x="2195737" y="1441247"/>
              <a:ext cx="6768749" cy="785857"/>
            </a:xfrm>
            <a:custGeom>
              <a:avLst/>
              <a:gdLst>
                <a:gd name="connsiteX0" fmla="*/ 130979 w 785857"/>
                <a:gd name="connsiteY0" fmla="*/ 0 h 5452791"/>
                <a:gd name="connsiteX1" fmla="*/ 654878 w 785857"/>
                <a:gd name="connsiteY1" fmla="*/ 0 h 5452791"/>
                <a:gd name="connsiteX2" fmla="*/ 785857 w 785857"/>
                <a:gd name="connsiteY2" fmla="*/ 130979 h 5452791"/>
                <a:gd name="connsiteX3" fmla="*/ 785857 w 785857"/>
                <a:gd name="connsiteY3" fmla="*/ 5452791 h 5452791"/>
                <a:gd name="connsiteX4" fmla="*/ 785857 w 785857"/>
                <a:gd name="connsiteY4" fmla="*/ 5452791 h 5452791"/>
                <a:gd name="connsiteX5" fmla="*/ 0 w 785857"/>
                <a:gd name="connsiteY5" fmla="*/ 5452791 h 5452791"/>
                <a:gd name="connsiteX6" fmla="*/ 0 w 785857"/>
                <a:gd name="connsiteY6" fmla="*/ 5452791 h 5452791"/>
                <a:gd name="connsiteX7" fmla="*/ 0 w 785857"/>
                <a:gd name="connsiteY7" fmla="*/ 130979 h 5452791"/>
                <a:gd name="connsiteX8" fmla="*/ 130979 w 785857"/>
                <a:gd name="connsiteY8" fmla="*/ 0 h 54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857" h="5452791">
                  <a:moveTo>
                    <a:pt x="785857" y="908820"/>
                  </a:moveTo>
                  <a:lnTo>
                    <a:pt x="785857" y="4543971"/>
                  </a:lnTo>
                  <a:cubicBezTo>
                    <a:pt x="785857" y="5045898"/>
                    <a:pt x="777406" y="5452788"/>
                    <a:pt x="766980" y="5452788"/>
                  </a:cubicBezTo>
                  <a:lnTo>
                    <a:pt x="0" y="5452788"/>
                  </a:lnTo>
                  <a:lnTo>
                    <a:pt x="0" y="5452788"/>
                  </a:lnTo>
                  <a:lnTo>
                    <a:pt x="0" y="3"/>
                  </a:lnTo>
                  <a:lnTo>
                    <a:pt x="0" y="3"/>
                  </a:lnTo>
                  <a:lnTo>
                    <a:pt x="766980" y="3"/>
                  </a:lnTo>
                  <a:cubicBezTo>
                    <a:pt x="777406" y="3"/>
                    <a:pt x="785857" y="406893"/>
                    <a:pt x="785857" y="908820"/>
                  </a:cubicBezTo>
                  <a:close/>
                </a:path>
              </a:pathLst>
            </a:cu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0" vert="horz" wrap="square" lIns="72000" tIns="55507" rIns="72652" bIns="55507" numCol="1" spcCol="1270" anchor="ctr" anchorCtr="0">
              <a:noAutofit/>
            </a:bodyPr>
            <a:lstStyle/>
            <a:p>
              <a:pPr marL="0" marR="0" lvl="1" indent="0" defTabSz="400050" eaLnBrk="1" fontAlgn="auto" latinLnBrk="0" hangingPunct="1">
                <a:lnSpc>
                  <a:spcPct val="90000"/>
                </a:lnSpc>
                <a:spcBef>
                  <a:spcPts val="0"/>
                </a:spcBef>
                <a:spcAft>
                  <a:spcPct val="15000"/>
                </a:spcAft>
                <a:buClrTx/>
                <a:buSzTx/>
                <a:buFontTx/>
                <a:buNone/>
                <a:tabLst/>
                <a:defRPr/>
              </a:pPr>
              <a:r>
                <a:rPr kumimoji="0" lang="id-ID" sz="1400" b="0" i="0" u="none" strike="noStrike" kern="0" cap="none" spc="0" normalizeH="0" baseline="0" noProof="0" dirty="0" smtClean="0">
                  <a:ln>
                    <a:noFill/>
                  </a:ln>
                  <a:solidFill>
                    <a:prstClr val="black"/>
                  </a:solidFill>
                  <a:effectLst/>
                  <a:uLnTx/>
                  <a:uFillTx/>
                  <a:latin typeface="Calibri"/>
                  <a:ea typeface="+mn-ea"/>
                  <a:cs typeface="+mn-cs"/>
                </a:rPr>
                <a:t>Akad hibah dalam bentuk pemberian dana dari satu peserta kepada dana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tabarru’</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 untuk tujuan tolong menolong di antara para Peserta, yang tidak bersifat dan bukan untuk tujuan komersial.</a:t>
              </a:r>
            </a:p>
          </p:txBody>
        </p:sp>
        <p:sp>
          <p:nvSpPr>
            <p:cNvPr id="15" name="Freeform 14"/>
            <p:cNvSpPr/>
            <p:nvPr/>
          </p:nvSpPr>
          <p:spPr>
            <a:xfrm>
              <a:off x="444501" y="1343014"/>
              <a:ext cx="1751236" cy="982322"/>
            </a:xfrm>
            <a:custGeom>
              <a:avLst/>
              <a:gdLst>
                <a:gd name="connsiteX0" fmla="*/ 0 w 3067195"/>
                <a:gd name="connsiteY0" fmla="*/ 163724 h 982322"/>
                <a:gd name="connsiteX1" fmla="*/ 163724 w 3067195"/>
                <a:gd name="connsiteY1" fmla="*/ 0 h 982322"/>
                <a:gd name="connsiteX2" fmla="*/ 2903471 w 3067195"/>
                <a:gd name="connsiteY2" fmla="*/ 0 h 982322"/>
                <a:gd name="connsiteX3" fmla="*/ 3067195 w 3067195"/>
                <a:gd name="connsiteY3" fmla="*/ 163724 h 982322"/>
                <a:gd name="connsiteX4" fmla="*/ 3067195 w 3067195"/>
                <a:gd name="connsiteY4" fmla="*/ 818598 h 982322"/>
                <a:gd name="connsiteX5" fmla="*/ 2903471 w 3067195"/>
                <a:gd name="connsiteY5" fmla="*/ 982322 h 982322"/>
                <a:gd name="connsiteX6" fmla="*/ 163724 w 3067195"/>
                <a:gd name="connsiteY6" fmla="*/ 982322 h 982322"/>
                <a:gd name="connsiteX7" fmla="*/ 0 w 3067195"/>
                <a:gd name="connsiteY7" fmla="*/ 818598 h 982322"/>
                <a:gd name="connsiteX8" fmla="*/ 0 w 3067195"/>
                <a:gd name="connsiteY8" fmla="*/ 163724 h 98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195" h="982322">
                  <a:moveTo>
                    <a:pt x="0" y="163724"/>
                  </a:moveTo>
                  <a:cubicBezTo>
                    <a:pt x="0" y="73302"/>
                    <a:pt x="73302" y="0"/>
                    <a:pt x="163724" y="0"/>
                  </a:cubicBezTo>
                  <a:lnTo>
                    <a:pt x="2903471" y="0"/>
                  </a:lnTo>
                  <a:cubicBezTo>
                    <a:pt x="2993893" y="0"/>
                    <a:pt x="3067195" y="73302"/>
                    <a:pt x="3067195" y="163724"/>
                  </a:cubicBezTo>
                  <a:lnTo>
                    <a:pt x="3067195" y="818598"/>
                  </a:lnTo>
                  <a:cubicBezTo>
                    <a:pt x="3067195" y="909020"/>
                    <a:pt x="2993893" y="982322"/>
                    <a:pt x="2903471" y="982322"/>
                  </a:cubicBezTo>
                  <a:lnTo>
                    <a:pt x="163724" y="982322"/>
                  </a:lnTo>
                  <a:cubicBezTo>
                    <a:pt x="73302" y="982322"/>
                    <a:pt x="0" y="909020"/>
                    <a:pt x="0" y="818598"/>
                  </a:cubicBezTo>
                  <a:lnTo>
                    <a:pt x="0" y="163724"/>
                  </a:lnTo>
                  <a:close/>
                </a:path>
              </a:pathLst>
            </a:cu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spcFirstLastPara="0" vert="horz" wrap="square" lIns="150823" tIns="99388" rIns="150823" bIns="99388" numCol="1" spcCol="1270" anchor="ctr" anchorCtr="0">
              <a:noAutofit/>
            </a:bodyPr>
            <a:lstStyle/>
            <a:p>
              <a:pPr marL="0" marR="0" lvl="0" indent="0" algn="ctr" defTabSz="1200150" eaLnBrk="1" fontAlgn="auto" latinLnBrk="0" hangingPunct="1">
                <a:lnSpc>
                  <a:spcPct val="90000"/>
                </a:lnSpc>
                <a:spcBef>
                  <a:spcPts val="0"/>
                </a:spcBef>
                <a:spcAft>
                  <a:spcPct val="35000"/>
                </a:spcAft>
                <a:buClrTx/>
                <a:buSzTx/>
                <a:buFontTx/>
                <a:buNone/>
                <a:tabLst/>
                <a:defRPr/>
              </a:pPr>
              <a:r>
                <a:rPr kumimoji="0" lang="id-ID" sz="2000" b="0" i="1" u="none" strike="noStrike" kern="0" cap="none" spc="0" normalizeH="0" baseline="0" noProof="0" dirty="0" smtClean="0">
                  <a:ln>
                    <a:noFill/>
                  </a:ln>
                  <a:solidFill>
                    <a:prstClr val="white"/>
                  </a:solidFill>
                  <a:effectLst/>
                  <a:uLnTx/>
                  <a:uFillTx/>
                  <a:latin typeface="Calibri"/>
                  <a:ea typeface="+mn-ea"/>
                  <a:cs typeface="+mn-cs"/>
                </a:rPr>
                <a:t>Tabarru’</a:t>
              </a:r>
              <a:endParaRPr kumimoji="0" lang="id-ID" sz="2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 name="Freeform 15"/>
            <p:cNvSpPr/>
            <p:nvPr/>
          </p:nvSpPr>
          <p:spPr>
            <a:xfrm>
              <a:off x="2195737" y="2420888"/>
              <a:ext cx="6768749" cy="524266"/>
            </a:xfrm>
            <a:custGeom>
              <a:avLst/>
              <a:gdLst>
                <a:gd name="connsiteX0" fmla="*/ 130979 w 785857"/>
                <a:gd name="connsiteY0" fmla="*/ 0 h 5452791"/>
                <a:gd name="connsiteX1" fmla="*/ 654878 w 785857"/>
                <a:gd name="connsiteY1" fmla="*/ 0 h 5452791"/>
                <a:gd name="connsiteX2" fmla="*/ 785857 w 785857"/>
                <a:gd name="connsiteY2" fmla="*/ 130979 h 5452791"/>
                <a:gd name="connsiteX3" fmla="*/ 785857 w 785857"/>
                <a:gd name="connsiteY3" fmla="*/ 5452791 h 5452791"/>
                <a:gd name="connsiteX4" fmla="*/ 785857 w 785857"/>
                <a:gd name="connsiteY4" fmla="*/ 5452791 h 5452791"/>
                <a:gd name="connsiteX5" fmla="*/ 0 w 785857"/>
                <a:gd name="connsiteY5" fmla="*/ 5452791 h 5452791"/>
                <a:gd name="connsiteX6" fmla="*/ 0 w 785857"/>
                <a:gd name="connsiteY6" fmla="*/ 5452791 h 5452791"/>
                <a:gd name="connsiteX7" fmla="*/ 0 w 785857"/>
                <a:gd name="connsiteY7" fmla="*/ 130979 h 5452791"/>
                <a:gd name="connsiteX8" fmla="*/ 130979 w 785857"/>
                <a:gd name="connsiteY8" fmla="*/ 0 h 54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857" h="5452791">
                  <a:moveTo>
                    <a:pt x="785857" y="908820"/>
                  </a:moveTo>
                  <a:lnTo>
                    <a:pt x="785857" y="4543971"/>
                  </a:lnTo>
                  <a:cubicBezTo>
                    <a:pt x="785857" y="5045898"/>
                    <a:pt x="777406" y="5452788"/>
                    <a:pt x="766980" y="5452788"/>
                  </a:cubicBezTo>
                  <a:lnTo>
                    <a:pt x="0" y="5452788"/>
                  </a:lnTo>
                  <a:lnTo>
                    <a:pt x="0" y="5452788"/>
                  </a:lnTo>
                  <a:lnTo>
                    <a:pt x="0" y="3"/>
                  </a:lnTo>
                  <a:lnTo>
                    <a:pt x="0" y="3"/>
                  </a:lnTo>
                  <a:lnTo>
                    <a:pt x="766980" y="3"/>
                  </a:lnTo>
                  <a:cubicBezTo>
                    <a:pt x="777406" y="3"/>
                    <a:pt x="785857" y="406893"/>
                    <a:pt x="785857" y="908820"/>
                  </a:cubicBezTo>
                  <a:close/>
                </a:path>
              </a:pathLst>
            </a:cu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spcFirstLastPara="0" vert="horz" wrap="square" lIns="72000" tIns="55507" rIns="72652" bIns="55507" numCol="1" spcCol="1270" anchor="ctr" anchorCtr="0">
              <a:noAutofit/>
            </a:bodyPr>
            <a:lstStyle/>
            <a:p>
              <a:pPr marL="0" marR="0" lvl="1" indent="0" defTabSz="400050" eaLnBrk="1" fontAlgn="auto" latinLnBrk="0" hangingPunct="1">
                <a:lnSpc>
                  <a:spcPct val="90000"/>
                </a:lnSpc>
                <a:spcBef>
                  <a:spcPts val="0"/>
                </a:spcBef>
                <a:spcAft>
                  <a:spcPct val="15000"/>
                </a:spcAft>
                <a:buClrTx/>
                <a:buSzTx/>
                <a:buFontTx/>
                <a:buNone/>
                <a:tabLst/>
                <a:defRPr/>
              </a:pPr>
              <a:r>
                <a:rPr kumimoji="0" lang="id-ID" sz="1400" b="0" i="0" u="none" strike="noStrike" kern="0" cap="none" spc="0" normalizeH="0" baseline="0" noProof="0" dirty="0" smtClean="0">
                  <a:ln>
                    <a:noFill/>
                  </a:ln>
                  <a:solidFill>
                    <a:prstClr val="black"/>
                  </a:solidFill>
                  <a:effectLst/>
                  <a:uLnTx/>
                  <a:uFillTx/>
                  <a:latin typeface="Calibri"/>
                  <a:ea typeface="+mn-ea"/>
                  <a:cs typeface="+mn-cs"/>
                </a:rPr>
                <a:t>Akad antara peserta secara kolektif atau secara individu dan perusahaan dengan tujuan komersial.</a:t>
              </a:r>
            </a:p>
          </p:txBody>
        </p:sp>
        <p:sp>
          <p:nvSpPr>
            <p:cNvPr id="17" name="Freeform 16"/>
            <p:cNvSpPr/>
            <p:nvPr/>
          </p:nvSpPr>
          <p:spPr>
            <a:xfrm>
              <a:off x="444500" y="2374452"/>
              <a:ext cx="1751237" cy="622501"/>
            </a:xfrm>
            <a:custGeom>
              <a:avLst/>
              <a:gdLst>
                <a:gd name="connsiteX0" fmla="*/ 0 w 3067195"/>
                <a:gd name="connsiteY0" fmla="*/ 163724 h 982322"/>
                <a:gd name="connsiteX1" fmla="*/ 163724 w 3067195"/>
                <a:gd name="connsiteY1" fmla="*/ 0 h 982322"/>
                <a:gd name="connsiteX2" fmla="*/ 2903471 w 3067195"/>
                <a:gd name="connsiteY2" fmla="*/ 0 h 982322"/>
                <a:gd name="connsiteX3" fmla="*/ 3067195 w 3067195"/>
                <a:gd name="connsiteY3" fmla="*/ 163724 h 982322"/>
                <a:gd name="connsiteX4" fmla="*/ 3067195 w 3067195"/>
                <a:gd name="connsiteY4" fmla="*/ 818598 h 982322"/>
                <a:gd name="connsiteX5" fmla="*/ 2903471 w 3067195"/>
                <a:gd name="connsiteY5" fmla="*/ 982322 h 982322"/>
                <a:gd name="connsiteX6" fmla="*/ 163724 w 3067195"/>
                <a:gd name="connsiteY6" fmla="*/ 982322 h 982322"/>
                <a:gd name="connsiteX7" fmla="*/ 0 w 3067195"/>
                <a:gd name="connsiteY7" fmla="*/ 818598 h 982322"/>
                <a:gd name="connsiteX8" fmla="*/ 0 w 3067195"/>
                <a:gd name="connsiteY8" fmla="*/ 163724 h 98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195" h="982322">
                  <a:moveTo>
                    <a:pt x="0" y="163724"/>
                  </a:moveTo>
                  <a:cubicBezTo>
                    <a:pt x="0" y="73302"/>
                    <a:pt x="73302" y="0"/>
                    <a:pt x="163724" y="0"/>
                  </a:cubicBezTo>
                  <a:lnTo>
                    <a:pt x="2903471" y="0"/>
                  </a:lnTo>
                  <a:cubicBezTo>
                    <a:pt x="2993893" y="0"/>
                    <a:pt x="3067195" y="73302"/>
                    <a:pt x="3067195" y="163724"/>
                  </a:cubicBezTo>
                  <a:lnTo>
                    <a:pt x="3067195" y="818598"/>
                  </a:lnTo>
                  <a:cubicBezTo>
                    <a:pt x="3067195" y="909020"/>
                    <a:pt x="2993893" y="982322"/>
                    <a:pt x="2903471" y="982322"/>
                  </a:cubicBezTo>
                  <a:lnTo>
                    <a:pt x="163724" y="982322"/>
                  </a:lnTo>
                  <a:cubicBezTo>
                    <a:pt x="73302" y="982322"/>
                    <a:pt x="0" y="909020"/>
                    <a:pt x="0" y="818598"/>
                  </a:cubicBezTo>
                  <a:lnTo>
                    <a:pt x="0" y="163724"/>
                  </a:lnTo>
                  <a:close/>
                </a:path>
              </a:pathLst>
            </a:cu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spcFirstLastPara="0" vert="horz" wrap="square" lIns="150823" tIns="99388" rIns="150823" bIns="99388" numCol="1" spcCol="1270" anchor="ctr" anchorCtr="0">
              <a:noAutofit/>
            </a:bodyPr>
            <a:lstStyle/>
            <a:p>
              <a:pPr marL="0" marR="0" lvl="0" indent="0" algn="ctr" defTabSz="1200150" eaLnBrk="1" fontAlgn="auto" latinLnBrk="0" hangingPunct="1">
                <a:lnSpc>
                  <a:spcPct val="90000"/>
                </a:lnSpc>
                <a:spcBef>
                  <a:spcPts val="0"/>
                </a:spcBef>
                <a:spcAft>
                  <a:spcPct val="35000"/>
                </a:spcAft>
                <a:buClrTx/>
                <a:buSzTx/>
                <a:buFontTx/>
                <a:buNone/>
                <a:tabLst/>
                <a:defRPr/>
              </a:pPr>
              <a:r>
                <a:rPr kumimoji="0" lang="id-ID" sz="2000" b="0" i="1" u="none" strike="noStrike" kern="0" cap="none" spc="0" normalizeH="0" baseline="0" noProof="0" dirty="0" smtClean="0">
                  <a:ln>
                    <a:noFill/>
                  </a:ln>
                  <a:solidFill>
                    <a:prstClr val="white"/>
                  </a:solidFill>
                  <a:effectLst/>
                  <a:uLnTx/>
                  <a:uFillTx/>
                  <a:latin typeface="Calibri"/>
                  <a:ea typeface="+mn-ea"/>
                  <a:cs typeface="+mn-cs"/>
                </a:rPr>
                <a:t>Tijarah</a:t>
              </a:r>
              <a:endParaRPr kumimoji="0" lang="id-ID" sz="2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 name="Freeform 17"/>
            <p:cNvSpPr/>
            <p:nvPr/>
          </p:nvSpPr>
          <p:spPr>
            <a:xfrm>
              <a:off x="2195737" y="3109904"/>
              <a:ext cx="6768749" cy="904083"/>
            </a:xfrm>
            <a:custGeom>
              <a:avLst/>
              <a:gdLst>
                <a:gd name="connsiteX0" fmla="*/ 130979 w 785857"/>
                <a:gd name="connsiteY0" fmla="*/ 0 h 5452791"/>
                <a:gd name="connsiteX1" fmla="*/ 654878 w 785857"/>
                <a:gd name="connsiteY1" fmla="*/ 0 h 5452791"/>
                <a:gd name="connsiteX2" fmla="*/ 785857 w 785857"/>
                <a:gd name="connsiteY2" fmla="*/ 130979 h 5452791"/>
                <a:gd name="connsiteX3" fmla="*/ 785857 w 785857"/>
                <a:gd name="connsiteY3" fmla="*/ 5452791 h 5452791"/>
                <a:gd name="connsiteX4" fmla="*/ 785857 w 785857"/>
                <a:gd name="connsiteY4" fmla="*/ 5452791 h 5452791"/>
                <a:gd name="connsiteX5" fmla="*/ 0 w 785857"/>
                <a:gd name="connsiteY5" fmla="*/ 5452791 h 5452791"/>
                <a:gd name="connsiteX6" fmla="*/ 0 w 785857"/>
                <a:gd name="connsiteY6" fmla="*/ 5452791 h 5452791"/>
                <a:gd name="connsiteX7" fmla="*/ 0 w 785857"/>
                <a:gd name="connsiteY7" fmla="*/ 130979 h 5452791"/>
                <a:gd name="connsiteX8" fmla="*/ 130979 w 785857"/>
                <a:gd name="connsiteY8" fmla="*/ 0 h 54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857" h="5452791">
                  <a:moveTo>
                    <a:pt x="785857" y="908820"/>
                  </a:moveTo>
                  <a:lnTo>
                    <a:pt x="785857" y="4543971"/>
                  </a:lnTo>
                  <a:cubicBezTo>
                    <a:pt x="785857" y="5045898"/>
                    <a:pt x="777406" y="5452788"/>
                    <a:pt x="766980" y="5452788"/>
                  </a:cubicBezTo>
                  <a:lnTo>
                    <a:pt x="0" y="5452788"/>
                  </a:lnTo>
                  <a:lnTo>
                    <a:pt x="0" y="5452788"/>
                  </a:lnTo>
                  <a:lnTo>
                    <a:pt x="0" y="3"/>
                  </a:lnTo>
                  <a:lnTo>
                    <a:pt x="0" y="3"/>
                  </a:lnTo>
                  <a:lnTo>
                    <a:pt x="766980" y="3"/>
                  </a:lnTo>
                  <a:cubicBezTo>
                    <a:pt x="777406" y="3"/>
                    <a:pt x="785857" y="406893"/>
                    <a:pt x="785857" y="908820"/>
                  </a:cubicBezTo>
                  <a:close/>
                </a:path>
              </a:pathLst>
            </a:cu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spcFirstLastPara="0" vert="horz" wrap="square" lIns="72000" tIns="55507" rIns="72652" bIns="55507" numCol="1" spcCol="1270" anchor="ctr" anchorCtr="0">
              <a:noAutofit/>
            </a:bodyPr>
            <a:lstStyle/>
            <a:p>
              <a:pPr marL="0" marR="0" lvl="1" indent="0" defTabSz="400050" eaLnBrk="1" fontAlgn="auto" latinLnBrk="0" hangingPunct="1">
                <a:lnSpc>
                  <a:spcPct val="90000"/>
                </a:lnSpc>
                <a:spcBef>
                  <a:spcPts val="0"/>
                </a:spcBef>
                <a:spcAft>
                  <a:spcPct val="15000"/>
                </a:spcAft>
                <a:buClrTx/>
                <a:buSzTx/>
                <a:buFontTx/>
                <a:buNone/>
                <a:tabLst/>
                <a:defRPr/>
              </a:pPr>
              <a:r>
                <a:rPr kumimoji="0" lang="id-ID" sz="1400" b="0" i="0" u="none" strike="noStrike" kern="0" cap="none" spc="0" normalizeH="0" baseline="0" noProof="0" dirty="0" smtClean="0">
                  <a:ln>
                    <a:noFill/>
                  </a:ln>
                  <a:solidFill>
                    <a:prstClr val="black"/>
                  </a:solidFill>
                  <a:effectLst/>
                  <a:uLnTx/>
                  <a:uFillTx/>
                  <a:latin typeface="Calibri"/>
                  <a:ea typeface="+mn-ea"/>
                  <a:cs typeface="+mn-cs"/>
                </a:rPr>
                <a:t>Akad </a:t>
              </a:r>
              <a:r>
                <a:rPr kumimoji="0" lang="id-ID" sz="1400" b="0" u="none" strike="noStrike" kern="0" cap="none" spc="0" normalizeH="0" baseline="0" noProof="0" dirty="0" smtClean="0">
                  <a:ln>
                    <a:noFill/>
                  </a:ln>
                  <a:solidFill>
                    <a:prstClr val="black"/>
                  </a:solidFill>
                  <a:effectLst/>
                  <a:uLnTx/>
                  <a:uFillTx/>
                  <a:latin typeface="Calibri"/>
                  <a:ea typeface="+mn-ea"/>
                  <a:cs typeface="+mn-cs"/>
                </a:rPr>
                <a:t>pemberian </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kuasa kepada perusahaan sebagai wakil peserta untuk mengelola dana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tabarru’</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 dan/atau dana investasi peserta, sesuai kuasa atau wewenang yang diberikan, dengan imbalan berupa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ujrah</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fee</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a:t>
              </a:r>
            </a:p>
          </p:txBody>
        </p:sp>
        <p:sp>
          <p:nvSpPr>
            <p:cNvPr id="19" name="Freeform 18"/>
            <p:cNvSpPr/>
            <p:nvPr/>
          </p:nvSpPr>
          <p:spPr>
            <a:xfrm>
              <a:off x="444500" y="3068960"/>
              <a:ext cx="1751237" cy="982322"/>
            </a:xfrm>
            <a:custGeom>
              <a:avLst/>
              <a:gdLst>
                <a:gd name="connsiteX0" fmla="*/ 0 w 3067195"/>
                <a:gd name="connsiteY0" fmla="*/ 163724 h 982322"/>
                <a:gd name="connsiteX1" fmla="*/ 163724 w 3067195"/>
                <a:gd name="connsiteY1" fmla="*/ 0 h 982322"/>
                <a:gd name="connsiteX2" fmla="*/ 2903471 w 3067195"/>
                <a:gd name="connsiteY2" fmla="*/ 0 h 982322"/>
                <a:gd name="connsiteX3" fmla="*/ 3067195 w 3067195"/>
                <a:gd name="connsiteY3" fmla="*/ 163724 h 982322"/>
                <a:gd name="connsiteX4" fmla="*/ 3067195 w 3067195"/>
                <a:gd name="connsiteY4" fmla="*/ 818598 h 982322"/>
                <a:gd name="connsiteX5" fmla="*/ 2903471 w 3067195"/>
                <a:gd name="connsiteY5" fmla="*/ 982322 h 982322"/>
                <a:gd name="connsiteX6" fmla="*/ 163724 w 3067195"/>
                <a:gd name="connsiteY6" fmla="*/ 982322 h 982322"/>
                <a:gd name="connsiteX7" fmla="*/ 0 w 3067195"/>
                <a:gd name="connsiteY7" fmla="*/ 818598 h 982322"/>
                <a:gd name="connsiteX8" fmla="*/ 0 w 3067195"/>
                <a:gd name="connsiteY8" fmla="*/ 163724 h 98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195" h="982322">
                  <a:moveTo>
                    <a:pt x="0" y="163724"/>
                  </a:moveTo>
                  <a:cubicBezTo>
                    <a:pt x="0" y="73302"/>
                    <a:pt x="73302" y="0"/>
                    <a:pt x="163724" y="0"/>
                  </a:cubicBezTo>
                  <a:lnTo>
                    <a:pt x="2903471" y="0"/>
                  </a:lnTo>
                  <a:cubicBezTo>
                    <a:pt x="2993893" y="0"/>
                    <a:pt x="3067195" y="73302"/>
                    <a:pt x="3067195" y="163724"/>
                  </a:cubicBezTo>
                  <a:lnTo>
                    <a:pt x="3067195" y="818598"/>
                  </a:lnTo>
                  <a:cubicBezTo>
                    <a:pt x="3067195" y="909020"/>
                    <a:pt x="2993893" y="982322"/>
                    <a:pt x="2903471" y="982322"/>
                  </a:cubicBezTo>
                  <a:lnTo>
                    <a:pt x="163724" y="982322"/>
                  </a:lnTo>
                  <a:cubicBezTo>
                    <a:pt x="73302" y="982322"/>
                    <a:pt x="0" y="909020"/>
                    <a:pt x="0" y="818598"/>
                  </a:cubicBezTo>
                  <a:lnTo>
                    <a:pt x="0" y="163724"/>
                  </a:ln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spcFirstLastPara="0" vert="horz" wrap="square" lIns="150823" tIns="99388" rIns="150823" bIns="99388" numCol="1" spcCol="1270" anchor="ctr" anchorCtr="0">
              <a:noAutofit/>
            </a:bodyPr>
            <a:lstStyle/>
            <a:p>
              <a:pPr marL="0" marR="0" lvl="0" indent="0" algn="ctr" defTabSz="1200150" eaLnBrk="1" fontAlgn="auto" latinLnBrk="0" hangingPunct="1">
                <a:lnSpc>
                  <a:spcPct val="90000"/>
                </a:lnSpc>
                <a:spcBef>
                  <a:spcPts val="0"/>
                </a:spcBef>
                <a:spcAft>
                  <a:spcPct val="35000"/>
                </a:spcAft>
                <a:buClrTx/>
                <a:buSzTx/>
                <a:buFontTx/>
                <a:buNone/>
                <a:tabLst/>
                <a:defRPr/>
              </a:pPr>
              <a:r>
                <a:rPr kumimoji="0" lang="id-ID" sz="2000" b="0" i="1" u="none" strike="noStrike" kern="0" cap="none" spc="0" normalizeH="0" baseline="0" noProof="0" dirty="0" smtClean="0">
                  <a:ln>
                    <a:noFill/>
                  </a:ln>
                  <a:solidFill>
                    <a:prstClr val="white"/>
                  </a:solidFill>
                  <a:effectLst/>
                  <a:uLnTx/>
                  <a:uFillTx/>
                  <a:latin typeface="Calibri"/>
                  <a:ea typeface="+mn-ea"/>
                  <a:cs typeface="+mn-cs"/>
                </a:rPr>
                <a:t>Wakalah bil Ujrah</a:t>
              </a:r>
              <a:endParaRPr kumimoji="0" lang="id-ID" sz="2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 name="Freeform 19"/>
            <p:cNvSpPr/>
            <p:nvPr/>
          </p:nvSpPr>
          <p:spPr>
            <a:xfrm>
              <a:off x="2195737" y="4193792"/>
              <a:ext cx="6768749" cy="910314"/>
            </a:xfrm>
            <a:custGeom>
              <a:avLst/>
              <a:gdLst>
                <a:gd name="connsiteX0" fmla="*/ 130979 w 785857"/>
                <a:gd name="connsiteY0" fmla="*/ 0 h 5452791"/>
                <a:gd name="connsiteX1" fmla="*/ 654878 w 785857"/>
                <a:gd name="connsiteY1" fmla="*/ 0 h 5452791"/>
                <a:gd name="connsiteX2" fmla="*/ 785857 w 785857"/>
                <a:gd name="connsiteY2" fmla="*/ 130979 h 5452791"/>
                <a:gd name="connsiteX3" fmla="*/ 785857 w 785857"/>
                <a:gd name="connsiteY3" fmla="*/ 5452791 h 5452791"/>
                <a:gd name="connsiteX4" fmla="*/ 785857 w 785857"/>
                <a:gd name="connsiteY4" fmla="*/ 5452791 h 5452791"/>
                <a:gd name="connsiteX5" fmla="*/ 0 w 785857"/>
                <a:gd name="connsiteY5" fmla="*/ 5452791 h 5452791"/>
                <a:gd name="connsiteX6" fmla="*/ 0 w 785857"/>
                <a:gd name="connsiteY6" fmla="*/ 5452791 h 5452791"/>
                <a:gd name="connsiteX7" fmla="*/ 0 w 785857"/>
                <a:gd name="connsiteY7" fmla="*/ 130979 h 5452791"/>
                <a:gd name="connsiteX8" fmla="*/ 130979 w 785857"/>
                <a:gd name="connsiteY8" fmla="*/ 0 h 54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857" h="5452791">
                  <a:moveTo>
                    <a:pt x="785857" y="908820"/>
                  </a:moveTo>
                  <a:lnTo>
                    <a:pt x="785857" y="4543971"/>
                  </a:lnTo>
                  <a:cubicBezTo>
                    <a:pt x="785857" y="5045898"/>
                    <a:pt x="777406" y="5452788"/>
                    <a:pt x="766980" y="5452788"/>
                  </a:cubicBezTo>
                  <a:lnTo>
                    <a:pt x="0" y="5452788"/>
                  </a:lnTo>
                  <a:lnTo>
                    <a:pt x="0" y="5452788"/>
                  </a:lnTo>
                  <a:lnTo>
                    <a:pt x="0" y="3"/>
                  </a:lnTo>
                  <a:lnTo>
                    <a:pt x="0" y="3"/>
                  </a:lnTo>
                  <a:lnTo>
                    <a:pt x="766980" y="3"/>
                  </a:lnTo>
                  <a:cubicBezTo>
                    <a:pt x="777406" y="3"/>
                    <a:pt x="785857" y="406893"/>
                    <a:pt x="785857" y="908820"/>
                  </a:cubicBezTo>
                  <a:close/>
                </a:path>
              </a:pathLst>
            </a:cu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spcFirstLastPara="0" vert="horz" wrap="square" lIns="72000" tIns="55507" rIns="72652" bIns="55507" numCol="1" spcCol="1270" anchor="ctr" anchorCtr="0">
              <a:noAutofit/>
            </a:bodyPr>
            <a:lstStyle/>
            <a:p>
              <a:pPr marL="0" marR="0" lvl="1" indent="0" defTabSz="400050" eaLnBrk="1" fontAlgn="auto" latinLnBrk="0" hangingPunct="1">
                <a:lnSpc>
                  <a:spcPct val="90000"/>
                </a:lnSpc>
                <a:spcBef>
                  <a:spcPts val="0"/>
                </a:spcBef>
                <a:spcAft>
                  <a:spcPct val="15000"/>
                </a:spcAft>
                <a:buClrTx/>
                <a:buSzTx/>
                <a:buFontTx/>
                <a:buNone/>
                <a:tabLst/>
                <a:defRPr/>
              </a:pPr>
              <a:r>
                <a:rPr kumimoji="0" lang="id-ID" sz="1400" b="0" i="0" u="none" strike="noStrike" kern="0" cap="none" spc="0" normalizeH="0" baseline="0" noProof="0" dirty="0" smtClean="0">
                  <a:ln>
                    <a:noFill/>
                  </a:ln>
                  <a:solidFill>
                    <a:prstClr val="black"/>
                  </a:solidFill>
                  <a:effectLst/>
                  <a:uLnTx/>
                  <a:uFillTx/>
                  <a:latin typeface="Calibri"/>
                  <a:ea typeface="+mn-ea"/>
                  <a:cs typeface="+mn-cs"/>
                </a:rPr>
                <a:t>Akad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pemberian </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kuasa kepada perusahaan sebagai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mudharib</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 untuk mengelola investasi dana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tabarru’</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 dan/atau dana Investasi peserta, sesuai kuasa atau wewenang yang diberikan, dengan imbalan berupa bagi hasil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nisbah</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 yang besarnya telah disepakati sebelumnya.</a:t>
              </a:r>
            </a:p>
          </p:txBody>
        </p:sp>
        <p:sp>
          <p:nvSpPr>
            <p:cNvPr id="21" name="Freeform 20"/>
            <p:cNvSpPr/>
            <p:nvPr/>
          </p:nvSpPr>
          <p:spPr>
            <a:xfrm>
              <a:off x="444500" y="4149080"/>
              <a:ext cx="1751237" cy="982322"/>
            </a:xfrm>
            <a:custGeom>
              <a:avLst/>
              <a:gdLst>
                <a:gd name="connsiteX0" fmla="*/ 0 w 3067195"/>
                <a:gd name="connsiteY0" fmla="*/ 163724 h 982322"/>
                <a:gd name="connsiteX1" fmla="*/ 163724 w 3067195"/>
                <a:gd name="connsiteY1" fmla="*/ 0 h 982322"/>
                <a:gd name="connsiteX2" fmla="*/ 2903471 w 3067195"/>
                <a:gd name="connsiteY2" fmla="*/ 0 h 982322"/>
                <a:gd name="connsiteX3" fmla="*/ 3067195 w 3067195"/>
                <a:gd name="connsiteY3" fmla="*/ 163724 h 982322"/>
                <a:gd name="connsiteX4" fmla="*/ 3067195 w 3067195"/>
                <a:gd name="connsiteY4" fmla="*/ 818598 h 982322"/>
                <a:gd name="connsiteX5" fmla="*/ 2903471 w 3067195"/>
                <a:gd name="connsiteY5" fmla="*/ 982322 h 982322"/>
                <a:gd name="connsiteX6" fmla="*/ 163724 w 3067195"/>
                <a:gd name="connsiteY6" fmla="*/ 982322 h 982322"/>
                <a:gd name="connsiteX7" fmla="*/ 0 w 3067195"/>
                <a:gd name="connsiteY7" fmla="*/ 818598 h 982322"/>
                <a:gd name="connsiteX8" fmla="*/ 0 w 3067195"/>
                <a:gd name="connsiteY8" fmla="*/ 163724 h 98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195" h="982322">
                  <a:moveTo>
                    <a:pt x="0" y="163724"/>
                  </a:moveTo>
                  <a:cubicBezTo>
                    <a:pt x="0" y="73302"/>
                    <a:pt x="73302" y="0"/>
                    <a:pt x="163724" y="0"/>
                  </a:cubicBezTo>
                  <a:lnTo>
                    <a:pt x="2903471" y="0"/>
                  </a:lnTo>
                  <a:cubicBezTo>
                    <a:pt x="2993893" y="0"/>
                    <a:pt x="3067195" y="73302"/>
                    <a:pt x="3067195" y="163724"/>
                  </a:cubicBezTo>
                  <a:lnTo>
                    <a:pt x="3067195" y="818598"/>
                  </a:lnTo>
                  <a:cubicBezTo>
                    <a:pt x="3067195" y="909020"/>
                    <a:pt x="2993893" y="982322"/>
                    <a:pt x="2903471" y="982322"/>
                  </a:cubicBezTo>
                  <a:lnTo>
                    <a:pt x="163724" y="982322"/>
                  </a:lnTo>
                  <a:cubicBezTo>
                    <a:pt x="73302" y="982322"/>
                    <a:pt x="0" y="909020"/>
                    <a:pt x="0" y="818598"/>
                  </a:cubicBezTo>
                  <a:lnTo>
                    <a:pt x="0" y="163724"/>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spcFirstLastPara="0" vert="horz" wrap="square" lIns="150823" tIns="99388" rIns="150823" bIns="99388" numCol="1" spcCol="1270" anchor="ctr" anchorCtr="0">
              <a:noAutofit/>
            </a:bodyPr>
            <a:lstStyle/>
            <a:p>
              <a:pPr marL="0" marR="0" lvl="0" indent="0" algn="ctr" defTabSz="1200150" eaLnBrk="1" fontAlgn="auto" latinLnBrk="0" hangingPunct="1">
                <a:lnSpc>
                  <a:spcPct val="90000"/>
                </a:lnSpc>
                <a:spcBef>
                  <a:spcPts val="0"/>
                </a:spcBef>
                <a:spcAft>
                  <a:spcPct val="35000"/>
                </a:spcAft>
                <a:buClrTx/>
                <a:buSzTx/>
                <a:buFontTx/>
                <a:buNone/>
                <a:tabLst/>
                <a:defRPr/>
              </a:pPr>
              <a:r>
                <a:rPr kumimoji="0" lang="id-ID" sz="2000" b="0" i="1" u="none" strike="noStrike" kern="0" cap="none" spc="0" normalizeH="0" baseline="0" noProof="0" dirty="0" smtClean="0">
                  <a:ln>
                    <a:noFill/>
                  </a:ln>
                  <a:solidFill>
                    <a:prstClr val="white"/>
                  </a:solidFill>
                  <a:effectLst/>
                  <a:uLnTx/>
                  <a:uFillTx/>
                  <a:latin typeface="Calibri"/>
                  <a:ea typeface="+mn-ea"/>
                  <a:cs typeface="+mn-cs"/>
                </a:rPr>
                <a:t>Mudharabah</a:t>
              </a:r>
              <a:endParaRPr kumimoji="0" lang="id-ID" sz="2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 name="Freeform 21"/>
            <p:cNvSpPr/>
            <p:nvPr/>
          </p:nvSpPr>
          <p:spPr>
            <a:xfrm>
              <a:off x="2195737" y="5301209"/>
              <a:ext cx="6768749" cy="1008111"/>
            </a:xfrm>
            <a:custGeom>
              <a:avLst/>
              <a:gdLst>
                <a:gd name="connsiteX0" fmla="*/ 130979 w 785857"/>
                <a:gd name="connsiteY0" fmla="*/ 0 h 5452791"/>
                <a:gd name="connsiteX1" fmla="*/ 654878 w 785857"/>
                <a:gd name="connsiteY1" fmla="*/ 0 h 5452791"/>
                <a:gd name="connsiteX2" fmla="*/ 785857 w 785857"/>
                <a:gd name="connsiteY2" fmla="*/ 130979 h 5452791"/>
                <a:gd name="connsiteX3" fmla="*/ 785857 w 785857"/>
                <a:gd name="connsiteY3" fmla="*/ 5452791 h 5452791"/>
                <a:gd name="connsiteX4" fmla="*/ 785857 w 785857"/>
                <a:gd name="connsiteY4" fmla="*/ 5452791 h 5452791"/>
                <a:gd name="connsiteX5" fmla="*/ 0 w 785857"/>
                <a:gd name="connsiteY5" fmla="*/ 5452791 h 5452791"/>
                <a:gd name="connsiteX6" fmla="*/ 0 w 785857"/>
                <a:gd name="connsiteY6" fmla="*/ 5452791 h 5452791"/>
                <a:gd name="connsiteX7" fmla="*/ 0 w 785857"/>
                <a:gd name="connsiteY7" fmla="*/ 130979 h 5452791"/>
                <a:gd name="connsiteX8" fmla="*/ 130979 w 785857"/>
                <a:gd name="connsiteY8" fmla="*/ 0 h 54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857" h="5452791">
                  <a:moveTo>
                    <a:pt x="785857" y="908820"/>
                  </a:moveTo>
                  <a:lnTo>
                    <a:pt x="785857" y="4543971"/>
                  </a:lnTo>
                  <a:cubicBezTo>
                    <a:pt x="785857" y="5045898"/>
                    <a:pt x="777406" y="5452788"/>
                    <a:pt x="766980" y="5452788"/>
                  </a:cubicBezTo>
                  <a:lnTo>
                    <a:pt x="0" y="5452788"/>
                  </a:lnTo>
                  <a:lnTo>
                    <a:pt x="0" y="5452788"/>
                  </a:lnTo>
                  <a:lnTo>
                    <a:pt x="0" y="3"/>
                  </a:lnTo>
                  <a:lnTo>
                    <a:pt x="0" y="3"/>
                  </a:lnTo>
                  <a:lnTo>
                    <a:pt x="766980" y="3"/>
                  </a:lnTo>
                  <a:cubicBezTo>
                    <a:pt x="777406" y="3"/>
                    <a:pt x="785857" y="406893"/>
                    <a:pt x="785857" y="908820"/>
                  </a:cubicBezTo>
                  <a:close/>
                </a:path>
              </a:pathLst>
            </a:cu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spcFirstLastPara="0" vert="horz" wrap="square" lIns="72000" tIns="55507" rIns="72652" bIns="55507" numCol="1" spcCol="1270" anchor="ctr" anchorCtr="0">
              <a:noAutofit/>
            </a:bodyPr>
            <a:lstStyle/>
            <a:p>
              <a:pPr marL="0" marR="0" lvl="1" indent="0" defTabSz="400050" eaLnBrk="1" fontAlgn="auto" latinLnBrk="0" hangingPunct="1">
                <a:lnSpc>
                  <a:spcPct val="90000"/>
                </a:lnSpc>
                <a:spcBef>
                  <a:spcPts val="0"/>
                </a:spcBef>
                <a:spcAft>
                  <a:spcPct val="15000"/>
                </a:spcAft>
                <a:buClrTx/>
                <a:buSzTx/>
                <a:buFontTx/>
                <a:buNone/>
                <a:tabLst/>
                <a:defRPr/>
              </a:pPr>
              <a:r>
                <a:rPr kumimoji="0" lang="id-ID" sz="1400" b="0" i="0" u="none" strike="noStrike" kern="0" cap="none" spc="0" normalizeH="0" baseline="0" noProof="0" dirty="0" smtClean="0">
                  <a:ln>
                    <a:noFill/>
                  </a:ln>
                  <a:solidFill>
                    <a:prstClr val="black"/>
                  </a:solidFill>
                  <a:effectLst/>
                  <a:uLnTx/>
                  <a:uFillTx/>
                  <a:latin typeface="Calibri"/>
                  <a:ea typeface="+mn-ea"/>
                  <a:cs typeface="+mn-cs"/>
                </a:rPr>
                <a:t>Akad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pemberian </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kuasa kepada perusahaan sebagai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mudharib</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 untuk mengelola investasi dana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tabarru’</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 dan/atau dana investasi peserta, yang digabungkan dengan kekayaan perusahaan, sesuai kuasa atau wewenang yang diberikan, dengan imbalan berupa bagi hasil (</a:t>
              </a:r>
              <a:r>
                <a:rPr kumimoji="0" lang="id-ID" sz="1400" b="0" i="1" u="none" strike="noStrike" kern="0" cap="none" spc="0" normalizeH="0" baseline="0" noProof="0" dirty="0" smtClean="0">
                  <a:ln>
                    <a:noFill/>
                  </a:ln>
                  <a:solidFill>
                    <a:prstClr val="black"/>
                  </a:solidFill>
                  <a:effectLst/>
                  <a:uLnTx/>
                  <a:uFillTx/>
                  <a:latin typeface="Calibri"/>
                  <a:ea typeface="+mn-ea"/>
                  <a:cs typeface="+mn-cs"/>
                </a:rPr>
                <a:t>nisbah</a:t>
              </a:r>
              <a:r>
                <a:rPr kumimoji="0" lang="id-ID" sz="1400" b="0" i="0" u="none" strike="noStrike" kern="0" cap="none" spc="0" normalizeH="0" baseline="0" noProof="0" dirty="0" smtClean="0">
                  <a:ln>
                    <a:noFill/>
                  </a:ln>
                  <a:solidFill>
                    <a:prstClr val="black"/>
                  </a:solidFill>
                  <a:effectLst/>
                  <a:uLnTx/>
                  <a:uFillTx/>
                  <a:latin typeface="Calibri"/>
                  <a:ea typeface="+mn-ea"/>
                  <a:cs typeface="+mn-cs"/>
                </a:rPr>
                <a:t>) yang besarnya ditentukan berdasarkan komposisi kekayaan yang digabungkan dan telah disepakati sebelumnya.</a:t>
              </a:r>
            </a:p>
          </p:txBody>
        </p:sp>
        <p:sp>
          <p:nvSpPr>
            <p:cNvPr id="23" name="Freeform 22"/>
            <p:cNvSpPr/>
            <p:nvPr/>
          </p:nvSpPr>
          <p:spPr>
            <a:xfrm>
              <a:off x="444500" y="5229199"/>
              <a:ext cx="1751237" cy="1123657"/>
            </a:xfrm>
            <a:custGeom>
              <a:avLst/>
              <a:gdLst>
                <a:gd name="connsiteX0" fmla="*/ 0 w 3067195"/>
                <a:gd name="connsiteY0" fmla="*/ 163724 h 982322"/>
                <a:gd name="connsiteX1" fmla="*/ 163724 w 3067195"/>
                <a:gd name="connsiteY1" fmla="*/ 0 h 982322"/>
                <a:gd name="connsiteX2" fmla="*/ 2903471 w 3067195"/>
                <a:gd name="connsiteY2" fmla="*/ 0 h 982322"/>
                <a:gd name="connsiteX3" fmla="*/ 3067195 w 3067195"/>
                <a:gd name="connsiteY3" fmla="*/ 163724 h 982322"/>
                <a:gd name="connsiteX4" fmla="*/ 3067195 w 3067195"/>
                <a:gd name="connsiteY4" fmla="*/ 818598 h 982322"/>
                <a:gd name="connsiteX5" fmla="*/ 2903471 w 3067195"/>
                <a:gd name="connsiteY5" fmla="*/ 982322 h 982322"/>
                <a:gd name="connsiteX6" fmla="*/ 163724 w 3067195"/>
                <a:gd name="connsiteY6" fmla="*/ 982322 h 982322"/>
                <a:gd name="connsiteX7" fmla="*/ 0 w 3067195"/>
                <a:gd name="connsiteY7" fmla="*/ 818598 h 982322"/>
                <a:gd name="connsiteX8" fmla="*/ 0 w 3067195"/>
                <a:gd name="connsiteY8" fmla="*/ 163724 h 98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195" h="982322">
                  <a:moveTo>
                    <a:pt x="0" y="163724"/>
                  </a:moveTo>
                  <a:cubicBezTo>
                    <a:pt x="0" y="73302"/>
                    <a:pt x="73302" y="0"/>
                    <a:pt x="163724" y="0"/>
                  </a:cubicBezTo>
                  <a:lnTo>
                    <a:pt x="2903471" y="0"/>
                  </a:lnTo>
                  <a:cubicBezTo>
                    <a:pt x="2993893" y="0"/>
                    <a:pt x="3067195" y="73302"/>
                    <a:pt x="3067195" y="163724"/>
                  </a:cubicBezTo>
                  <a:lnTo>
                    <a:pt x="3067195" y="818598"/>
                  </a:lnTo>
                  <a:cubicBezTo>
                    <a:pt x="3067195" y="909020"/>
                    <a:pt x="2993893" y="982322"/>
                    <a:pt x="2903471" y="982322"/>
                  </a:cubicBezTo>
                  <a:lnTo>
                    <a:pt x="163724" y="982322"/>
                  </a:lnTo>
                  <a:cubicBezTo>
                    <a:pt x="73302" y="982322"/>
                    <a:pt x="0" y="909020"/>
                    <a:pt x="0" y="818598"/>
                  </a:cubicBezTo>
                  <a:lnTo>
                    <a:pt x="0" y="163724"/>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50823" tIns="99388" rIns="150823" bIns="99388" numCol="1" spcCol="1270" anchor="ctr" anchorCtr="0">
              <a:noAutofit/>
            </a:bodyPr>
            <a:lstStyle/>
            <a:p>
              <a:pPr marL="0" marR="0" lvl="0" indent="0" algn="ctr" defTabSz="1200150" eaLnBrk="1" fontAlgn="auto" latinLnBrk="0" hangingPunct="1">
                <a:lnSpc>
                  <a:spcPct val="90000"/>
                </a:lnSpc>
                <a:spcBef>
                  <a:spcPts val="0"/>
                </a:spcBef>
                <a:spcAft>
                  <a:spcPct val="35000"/>
                </a:spcAft>
                <a:buClrTx/>
                <a:buSzTx/>
                <a:buFontTx/>
                <a:buNone/>
                <a:tabLst/>
                <a:defRPr/>
              </a:pPr>
              <a:r>
                <a:rPr kumimoji="0" lang="id-ID" sz="2000" b="0" i="1" u="none" strike="noStrike" kern="0" cap="none" spc="0" normalizeH="0" baseline="0" noProof="0" dirty="0" smtClean="0">
                  <a:ln>
                    <a:noFill/>
                  </a:ln>
                  <a:solidFill>
                    <a:prstClr val="white"/>
                  </a:solidFill>
                  <a:effectLst/>
                  <a:uLnTx/>
                  <a:uFillTx/>
                  <a:latin typeface="Calibri"/>
                  <a:ea typeface="+mn-ea"/>
                  <a:cs typeface="+mn-cs"/>
                </a:rPr>
                <a:t>Mudharabah</a:t>
              </a:r>
              <a:r>
                <a:rPr kumimoji="0" lang="id-ID" sz="2000" b="0" i="0" u="none" strike="noStrike" kern="0" cap="none" spc="0" normalizeH="0" baseline="0" noProof="0" dirty="0" smtClean="0">
                  <a:ln>
                    <a:noFill/>
                  </a:ln>
                  <a:solidFill>
                    <a:prstClr val="white"/>
                  </a:solidFill>
                  <a:effectLst/>
                  <a:uLnTx/>
                  <a:uFillTx/>
                  <a:latin typeface="Calibri"/>
                  <a:ea typeface="+mn-ea"/>
                  <a:cs typeface="+mn-cs"/>
                </a:rPr>
                <a:t> </a:t>
              </a:r>
              <a:r>
                <a:rPr kumimoji="0" lang="id-ID" sz="2000" b="0" i="1" u="none" strike="noStrike" kern="0" cap="none" spc="0" normalizeH="0" baseline="0" noProof="0" dirty="0" smtClean="0">
                  <a:ln>
                    <a:noFill/>
                  </a:ln>
                  <a:solidFill>
                    <a:prstClr val="white"/>
                  </a:solidFill>
                  <a:effectLst/>
                  <a:uLnTx/>
                  <a:uFillTx/>
                  <a:latin typeface="Calibri"/>
                  <a:ea typeface="+mn-ea"/>
                  <a:cs typeface="+mn-cs"/>
                </a:rPr>
                <a:t>Musytarakah</a:t>
              </a:r>
              <a:endParaRPr kumimoji="0" lang="id-ID" sz="2000" b="0" i="0" u="none" strike="noStrike" kern="0" cap="none" spc="0" normalizeH="0" baseline="0" noProof="0" dirty="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3225435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r"/>
            <a:r>
              <a:rPr lang="id-ID" dirty="0">
                <a:solidFill>
                  <a:srgbClr val="760000"/>
                </a:solidFill>
                <a:latin typeface="Impact" pitchFamily="34" charset="0"/>
                <a:ea typeface="MS PGothic" pitchFamily="34" charset="-128"/>
                <a:cs typeface="Arial" charset="0"/>
              </a:rPr>
              <a:t>Proses Bisnis Utama Perusahaan Asuransi Syariah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65602989"/>
              </p:ext>
            </p:extLst>
          </p:nvPr>
        </p:nvGraphicFramePr>
        <p:xfrm>
          <a:off x="457200" y="1412875"/>
          <a:ext cx="8229600" cy="4713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06EF8ED3-A5FF-4D20-A5F4-A1046C716DC0}" type="slidenum">
              <a:rPr lang="en-US" smtClean="0"/>
              <a:pPr/>
              <a:t>19</a:t>
            </a:fld>
            <a:endParaRPr lang="en-US"/>
          </a:p>
        </p:txBody>
      </p:sp>
    </p:spTree>
    <p:extLst>
      <p:ext uri="{BB962C8B-B14F-4D97-AF65-F5344CB8AC3E}">
        <p14:creationId xmlns:p14="http://schemas.microsoft.com/office/powerpoint/2010/main" xmlns="" val="280397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057153"/>
            <a:ext cx="6912768" cy="859679"/>
          </a:xfrm>
        </p:spPr>
        <p:txBody>
          <a:bodyPr/>
          <a:lstStyle/>
          <a:p>
            <a:r>
              <a:rPr lang="id-ID" dirty="0" smtClean="0"/>
              <a:t>Topik Materi Asuransi Syariah </a:t>
            </a:r>
            <a:endParaRPr lang="id-ID" dirty="0"/>
          </a:p>
        </p:txBody>
      </p:sp>
      <p:sp>
        <p:nvSpPr>
          <p:cNvPr id="4" name="Slide Number Placeholder 3"/>
          <p:cNvSpPr>
            <a:spLocks noGrp="1"/>
          </p:cNvSpPr>
          <p:nvPr>
            <p:ph type="sldNum" sz="quarter" idx="10"/>
          </p:nvPr>
        </p:nvSpPr>
        <p:spPr/>
        <p:txBody>
          <a:bodyPr/>
          <a:lstStyle/>
          <a:p>
            <a:fld id="{06EF8ED3-A5FF-4D20-A5F4-A1046C716DC0}" type="slidenum">
              <a:rPr lang="en-US" smtClean="0"/>
              <a:pPr/>
              <a:t>2</a:t>
            </a:fld>
            <a:endParaRPr lang="en-US"/>
          </a:p>
        </p:txBody>
      </p:sp>
      <p:sp>
        <p:nvSpPr>
          <p:cNvPr id="5" name="Title 1"/>
          <p:cNvSpPr txBox="1">
            <a:spLocks/>
          </p:cNvSpPr>
          <p:nvPr/>
        </p:nvSpPr>
        <p:spPr bwMode="auto">
          <a:xfrm>
            <a:off x="971600" y="2348880"/>
            <a:ext cx="7704856" cy="3168353"/>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tx1"/>
                </a:solidFill>
                <a:latin typeface="Arial" panose="020B0604020202020204" pitchFamily="34" charset="0"/>
                <a:ea typeface="ＭＳ Ｐゴシック" charset="-128"/>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algn="l">
              <a:buFont typeface="+mj-lt"/>
              <a:buAutoNum type="romanUcPeriod"/>
            </a:pPr>
            <a:r>
              <a:rPr lang="id-ID" sz="2800" dirty="0" smtClean="0"/>
              <a:t>Kelembagaan </a:t>
            </a:r>
            <a:r>
              <a:rPr lang="id-ID" sz="2800" dirty="0"/>
              <a:t>Perusahaan Perasuransian </a:t>
            </a:r>
            <a:r>
              <a:rPr lang="id-ID" sz="2800" dirty="0" smtClean="0"/>
              <a:t>Syariah;</a:t>
            </a:r>
          </a:p>
          <a:p>
            <a:pPr marL="571500" indent="-571500" algn="l">
              <a:buFont typeface="+mj-lt"/>
              <a:buAutoNum type="romanUcPeriod"/>
            </a:pPr>
            <a:r>
              <a:rPr lang="id-ID" sz="2800" dirty="0" smtClean="0"/>
              <a:t>Jenis Produk Asuransi Syariah;</a:t>
            </a:r>
          </a:p>
          <a:p>
            <a:pPr marL="571500" indent="-571500" algn="l">
              <a:buFont typeface="+mj-lt"/>
              <a:buAutoNum type="romanUcPeriod"/>
            </a:pPr>
            <a:r>
              <a:rPr lang="id-ID" sz="2800" dirty="0" smtClean="0"/>
              <a:t>Indeks Literasi dan Inklusi Keuangan Syariah;</a:t>
            </a:r>
          </a:p>
          <a:p>
            <a:pPr marL="571500" indent="-571500" algn="l">
              <a:buFont typeface="+mj-lt"/>
              <a:buAutoNum type="romanUcPeriod"/>
            </a:pPr>
            <a:r>
              <a:rPr lang="id-ID" sz="2800" dirty="0" smtClean="0"/>
              <a:t>Tantangan Pengembangan Asuransi Syariah. </a:t>
            </a:r>
          </a:p>
        </p:txBody>
      </p:sp>
    </p:spTree>
    <p:extLst>
      <p:ext uri="{BB962C8B-B14F-4D97-AF65-F5344CB8AC3E}">
        <p14:creationId xmlns:p14="http://schemas.microsoft.com/office/powerpoint/2010/main" xmlns="" val="3616534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380326" cy="643655"/>
          </a:xfrm>
        </p:spPr>
        <p:txBody>
          <a:bodyPr/>
          <a:lstStyle/>
          <a:p>
            <a:pPr algn="r"/>
            <a:r>
              <a:rPr lang="id-ID" dirty="0">
                <a:solidFill>
                  <a:srgbClr val="760000"/>
                </a:solidFill>
                <a:latin typeface="Impact" pitchFamily="34" charset="0"/>
                <a:ea typeface="MS PGothic" pitchFamily="34" charset="-128"/>
                <a:cs typeface="Arial" charset="0"/>
              </a:rPr>
              <a:t>Produk Asuransi Syariah </a:t>
            </a:r>
          </a:p>
        </p:txBody>
      </p:sp>
      <p:sp>
        <p:nvSpPr>
          <p:cNvPr id="4" name="Slide Number Placeholder 3"/>
          <p:cNvSpPr>
            <a:spLocks noGrp="1"/>
          </p:cNvSpPr>
          <p:nvPr>
            <p:ph type="sldNum" sz="quarter" idx="10"/>
          </p:nvPr>
        </p:nvSpPr>
        <p:spPr/>
        <p:txBody>
          <a:bodyPr/>
          <a:lstStyle/>
          <a:p>
            <a:fld id="{06EF8ED3-A5FF-4D20-A5F4-A1046C716DC0}" type="slidenum">
              <a:rPr lang="en-US" smtClean="0"/>
              <a:pPr/>
              <a:t>20</a:t>
            </a:fld>
            <a:endParaRPr lang="en-US"/>
          </a:p>
        </p:txBody>
      </p:sp>
      <p:sp>
        <p:nvSpPr>
          <p:cNvPr id="3" name="Rounded Rectangle 2"/>
          <p:cNvSpPr/>
          <p:nvPr/>
        </p:nvSpPr>
        <p:spPr>
          <a:xfrm>
            <a:off x="827584" y="1484784"/>
            <a:ext cx="3456384" cy="46085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id-ID" b="1" dirty="0"/>
              <a:t>Asuransi Umum Syariah</a:t>
            </a:r>
            <a:endParaRPr lang="id-ID" dirty="0"/>
          </a:p>
          <a:p>
            <a:pPr marL="292100" lvl="1" indent="-285750">
              <a:buFont typeface="Wingdings" panose="05000000000000000000" pitchFamily="2" charset="2"/>
              <a:buChar char="§"/>
            </a:pPr>
            <a:r>
              <a:rPr lang="id-ID" dirty="0"/>
              <a:t>Asuransi harta benda</a:t>
            </a:r>
          </a:p>
          <a:p>
            <a:pPr marL="292100" lvl="1" indent="-285750">
              <a:buFont typeface="Wingdings" panose="05000000000000000000" pitchFamily="2" charset="2"/>
              <a:buChar char="§"/>
            </a:pPr>
            <a:r>
              <a:rPr lang="id-ID" dirty="0"/>
              <a:t>Asuransi kendaraan bermotor</a:t>
            </a:r>
          </a:p>
          <a:p>
            <a:pPr marL="292100" lvl="1" indent="-285750">
              <a:buFont typeface="Wingdings" panose="05000000000000000000" pitchFamily="2" charset="2"/>
              <a:buChar char="§"/>
            </a:pPr>
            <a:r>
              <a:rPr lang="id-ID" dirty="0"/>
              <a:t>Asuransi pengangkutan</a:t>
            </a:r>
          </a:p>
          <a:p>
            <a:pPr marL="292100" lvl="1" indent="-285750">
              <a:buFont typeface="Wingdings" panose="05000000000000000000" pitchFamily="2" charset="2"/>
              <a:buChar char="§"/>
            </a:pPr>
            <a:r>
              <a:rPr lang="id-ID" dirty="0"/>
              <a:t>Asuransi rangka kapal</a:t>
            </a:r>
          </a:p>
          <a:p>
            <a:pPr marL="292100" lvl="1" indent="-285750">
              <a:buFont typeface="Wingdings" panose="05000000000000000000" pitchFamily="2" charset="2"/>
              <a:buChar char="§"/>
            </a:pPr>
            <a:r>
              <a:rPr lang="id-ID" dirty="0"/>
              <a:t>Asuransi rangka pesawat</a:t>
            </a:r>
          </a:p>
          <a:p>
            <a:pPr marL="292100" lvl="1" indent="-285750">
              <a:buFont typeface="Wingdings" panose="05000000000000000000" pitchFamily="2" charset="2"/>
              <a:buChar char="§"/>
            </a:pPr>
            <a:r>
              <a:rPr lang="id-ID" dirty="0"/>
              <a:t>Asuransi </a:t>
            </a:r>
            <a:r>
              <a:rPr lang="id-ID" i="1" dirty="0"/>
              <a:t>energy on-shore</a:t>
            </a:r>
            <a:endParaRPr lang="id-ID" dirty="0"/>
          </a:p>
          <a:p>
            <a:pPr marL="292100" lvl="1" indent="-285750">
              <a:buFont typeface="Wingdings" panose="05000000000000000000" pitchFamily="2" charset="2"/>
              <a:buChar char="§"/>
            </a:pPr>
            <a:r>
              <a:rPr lang="id-ID" dirty="0"/>
              <a:t>Asuransi </a:t>
            </a:r>
            <a:r>
              <a:rPr lang="id-ID" i="1" dirty="0"/>
              <a:t>energy off-shore</a:t>
            </a:r>
            <a:endParaRPr lang="id-ID" dirty="0"/>
          </a:p>
          <a:p>
            <a:pPr marL="292100" lvl="1" indent="-285750">
              <a:buFont typeface="Wingdings" panose="05000000000000000000" pitchFamily="2" charset="2"/>
              <a:buChar char="§"/>
            </a:pPr>
            <a:r>
              <a:rPr lang="id-ID" dirty="0"/>
              <a:t>Asuransi rekayasa</a:t>
            </a:r>
          </a:p>
          <a:p>
            <a:pPr marL="292100" lvl="1" indent="-285750">
              <a:buFont typeface="Wingdings" panose="05000000000000000000" pitchFamily="2" charset="2"/>
              <a:buChar char="§"/>
            </a:pPr>
            <a:r>
              <a:rPr lang="id-ID" dirty="0"/>
              <a:t>Asuransi tanggung gugat</a:t>
            </a:r>
          </a:p>
          <a:p>
            <a:pPr marL="292100" lvl="1" indent="-285750">
              <a:buFont typeface="Wingdings" panose="05000000000000000000" pitchFamily="2" charset="2"/>
              <a:buChar char="§"/>
            </a:pPr>
            <a:r>
              <a:rPr lang="id-ID" dirty="0"/>
              <a:t>Asuransi kecelakaan diri</a:t>
            </a:r>
          </a:p>
          <a:p>
            <a:pPr marL="292100" lvl="1" indent="-285750">
              <a:buFont typeface="Wingdings" panose="05000000000000000000" pitchFamily="2" charset="2"/>
              <a:buChar char="§"/>
            </a:pPr>
            <a:r>
              <a:rPr lang="id-ID" dirty="0"/>
              <a:t>Asuransi kesehatan</a:t>
            </a:r>
          </a:p>
          <a:p>
            <a:pPr marL="292100" lvl="1" indent="-285750">
              <a:buFont typeface="Wingdings" panose="05000000000000000000" pitchFamily="2" charset="2"/>
              <a:buChar char="§"/>
            </a:pPr>
            <a:r>
              <a:rPr lang="id-ID" dirty="0"/>
              <a:t>Asuransi aneka</a:t>
            </a:r>
          </a:p>
          <a:p>
            <a:pPr algn="ctr"/>
            <a:endParaRPr lang="id-ID" dirty="0"/>
          </a:p>
        </p:txBody>
      </p:sp>
      <p:sp>
        <p:nvSpPr>
          <p:cNvPr id="6" name="Rounded Rectangle 5"/>
          <p:cNvSpPr/>
          <p:nvPr/>
        </p:nvSpPr>
        <p:spPr>
          <a:xfrm>
            <a:off x="5004048" y="1484784"/>
            <a:ext cx="3456384" cy="4608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lvl="0"/>
            <a:r>
              <a:rPr lang="id-ID" b="1" dirty="0"/>
              <a:t>Asuransi Jiwa Syariah</a:t>
            </a:r>
            <a:endParaRPr lang="id-ID" dirty="0"/>
          </a:p>
          <a:p>
            <a:pPr marL="292100" lvl="1" indent="-285750">
              <a:buFont typeface="Wingdings" panose="05000000000000000000" pitchFamily="2" charset="2"/>
              <a:buChar char="§"/>
            </a:pPr>
            <a:r>
              <a:rPr lang="id-ID" dirty="0"/>
              <a:t>Asuransi jiwa berjangka</a:t>
            </a:r>
          </a:p>
          <a:p>
            <a:pPr marL="292100" lvl="1" indent="-285750">
              <a:buFont typeface="Wingdings" panose="05000000000000000000" pitchFamily="2" charset="2"/>
              <a:buChar char="§"/>
            </a:pPr>
            <a:r>
              <a:rPr lang="id-ID" dirty="0"/>
              <a:t>Asuransi kesehatan</a:t>
            </a:r>
          </a:p>
          <a:p>
            <a:pPr marL="292100" lvl="1" indent="-285750">
              <a:buFont typeface="Wingdings" panose="05000000000000000000" pitchFamily="2" charset="2"/>
              <a:buChar char="§"/>
            </a:pPr>
            <a:r>
              <a:rPr lang="id-ID" dirty="0"/>
              <a:t>Asuransi kecelakaan diri</a:t>
            </a:r>
          </a:p>
          <a:p>
            <a:pPr marL="292100" lvl="1" indent="-285750">
              <a:buFont typeface="Wingdings" panose="05000000000000000000" pitchFamily="2" charset="2"/>
              <a:buChar char="§"/>
            </a:pPr>
            <a:r>
              <a:rPr lang="id-ID" dirty="0"/>
              <a:t>Asuransi </a:t>
            </a:r>
            <a:r>
              <a:rPr lang="id-ID" i="1" dirty="0"/>
              <a:t>investment link</a:t>
            </a:r>
            <a:endParaRPr lang="id-ID" dirty="0"/>
          </a:p>
          <a:p>
            <a:pPr algn="ctr"/>
            <a:endParaRPr lang="id-ID" dirty="0"/>
          </a:p>
        </p:txBody>
      </p:sp>
      <p:sp>
        <p:nvSpPr>
          <p:cNvPr id="7" name="TextBox 6"/>
          <p:cNvSpPr txBox="1"/>
          <p:nvPr/>
        </p:nvSpPr>
        <p:spPr>
          <a:xfrm>
            <a:off x="1835696" y="980728"/>
            <a:ext cx="583264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d-ID" dirty="0" smtClean="0">
                <a:solidFill>
                  <a:schemeClr val="tx1"/>
                </a:solidFill>
              </a:rPr>
              <a:t>Jenis Produk Asuransi Syariah</a:t>
            </a:r>
            <a:endParaRPr lang="id-ID" dirty="0">
              <a:solidFill>
                <a:schemeClr val="tx1"/>
              </a:solidFill>
            </a:endParaRPr>
          </a:p>
        </p:txBody>
      </p:sp>
    </p:spTree>
    <p:extLst>
      <p:ext uri="{BB962C8B-B14F-4D97-AF65-F5344CB8AC3E}">
        <p14:creationId xmlns:p14="http://schemas.microsoft.com/office/powerpoint/2010/main" xmlns="" val="219710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6EF8ED3-A5FF-4D20-A5F4-A1046C716DC0}" type="slidenum">
              <a:rPr lang="en-US" smtClean="0"/>
              <a:pPr/>
              <a:t>21</a:t>
            </a:fld>
            <a:endParaRPr lang="en-US"/>
          </a:p>
        </p:txBody>
      </p:sp>
      <p:sp>
        <p:nvSpPr>
          <p:cNvPr id="45" name="Title 1"/>
          <p:cNvSpPr>
            <a:spLocks noGrp="1"/>
          </p:cNvSpPr>
          <p:nvPr>
            <p:ph type="title"/>
          </p:nvPr>
        </p:nvSpPr>
        <p:spPr>
          <a:xfrm>
            <a:off x="457200" y="274638"/>
            <a:ext cx="8229600" cy="850106"/>
          </a:xfrm>
        </p:spPr>
        <p:txBody>
          <a:bodyPr/>
          <a:lstStyle/>
          <a:p>
            <a:pPr algn="r"/>
            <a:r>
              <a:rPr lang="id-ID" dirty="0">
                <a:solidFill>
                  <a:srgbClr val="760000"/>
                </a:solidFill>
                <a:latin typeface="Impact" pitchFamily="34" charset="0"/>
                <a:ea typeface="MS PGothic" pitchFamily="34" charset="-128"/>
                <a:cs typeface="Arial" charset="0"/>
              </a:rPr>
              <a:t>Underwriting</a:t>
            </a:r>
          </a:p>
        </p:txBody>
      </p:sp>
      <p:sp>
        <p:nvSpPr>
          <p:cNvPr id="46" name="Content Placeholder 2"/>
          <p:cNvSpPr>
            <a:spLocks noGrp="1"/>
          </p:cNvSpPr>
          <p:nvPr>
            <p:ph idx="1"/>
          </p:nvPr>
        </p:nvSpPr>
        <p:spPr>
          <a:xfrm>
            <a:off x="467544" y="1600200"/>
            <a:ext cx="8219256" cy="4349080"/>
          </a:xfrm>
        </p:spPr>
        <p:txBody>
          <a:bodyPr/>
          <a:lstStyle/>
          <a:p>
            <a:pPr marL="0" indent="0">
              <a:buNone/>
            </a:pPr>
            <a:r>
              <a:rPr lang="id-ID" sz="2800" dirty="0" smtClean="0"/>
              <a:t>Proses </a:t>
            </a:r>
            <a:r>
              <a:rPr lang="id-ID" sz="2800" dirty="0"/>
              <a:t>untuk </a:t>
            </a:r>
            <a:r>
              <a:rPr lang="id-ID" sz="2800" dirty="0" smtClean="0"/>
              <a:t>menentukan:</a:t>
            </a:r>
          </a:p>
          <a:p>
            <a:r>
              <a:rPr lang="id-ID" sz="2800" dirty="0" smtClean="0"/>
              <a:t>apakah </a:t>
            </a:r>
            <a:r>
              <a:rPr lang="id-ID" sz="2800" dirty="0"/>
              <a:t>permohonan kepesertaan dapat diterima, </a:t>
            </a:r>
            <a:endParaRPr lang="id-ID" sz="2800" dirty="0" smtClean="0"/>
          </a:p>
          <a:p>
            <a:r>
              <a:rPr lang="id-ID" sz="2800" dirty="0" smtClean="0"/>
              <a:t>syarat-syarat </a:t>
            </a:r>
            <a:r>
              <a:rPr lang="id-ID" sz="2800" dirty="0"/>
              <a:t>polis yang </a:t>
            </a:r>
            <a:r>
              <a:rPr lang="id-ID" sz="2800" dirty="0" smtClean="0"/>
              <a:t>sesuai, </a:t>
            </a:r>
            <a:r>
              <a:rPr lang="id-ID" sz="2800" dirty="0"/>
              <a:t>dan </a:t>
            </a:r>
            <a:endParaRPr lang="id-ID" sz="2800" dirty="0" smtClean="0"/>
          </a:p>
          <a:p>
            <a:r>
              <a:rPr lang="id-ID" sz="2800" dirty="0" smtClean="0"/>
              <a:t>besaran </a:t>
            </a:r>
            <a:r>
              <a:rPr lang="id-ID" sz="2800" dirty="0"/>
              <a:t>kontribusi yang harus dibayar peserta</a:t>
            </a:r>
            <a:r>
              <a:rPr lang="id-ID" sz="2800" dirty="0" smtClean="0"/>
              <a:t>.</a:t>
            </a:r>
          </a:p>
          <a:p>
            <a:endParaRPr lang="id-ID" sz="2800" dirty="0" smtClean="0"/>
          </a:p>
        </p:txBody>
      </p:sp>
      <p:graphicFrame>
        <p:nvGraphicFramePr>
          <p:cNvPr id="47" name="Diagram 46"/>
          <p:cNvGraphicFramePr/>
          <p:nvPr>
            <p:extLst>
              <p:ext uri="{D42A27DB-BD31-4B8C-83A1-F6EECF244321}">
                <p14:modId xmlns:p14="http://schemas.microsoft.com/office/powerpoint/2010/main" xmlns="" val="2857270001"/>
              </p:ext>
            </p:extLst>
          </p:nvPr>
        </p:nvGraphicFramePr>
        <p:xfrm>
          <a:off x="467544" y="3861048"/>
          <a:ext cx="7776864"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93527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65" y="274638"/>
            <a:ext cx="7815602" cy="643655"/>
          </a:xfrm>
        </p:spPr>
        <p:txBody>
          <a:bodyPr/>
          <a:lstStyle/>
          <a:p>
            <a:pPr algn="r"/>
            <a:r>
              <a:rPr lang="id-ID" dirty="0">
                <a:solidFill>
                  <a:srgbClr val="760000"/>
                </a:solidFill>
                <a:latin typeface="Impact" pitchFamily="34" charset="0"/>
                <a:ea typeface="MS PGothic" pitchFamily="34" charset="-128"/>
                <a:cs typeface="Arial" charset="0"/>
              </a:rPr>
              <a:t>Pengelolaan Dana Asuransi Syariah </a:t>
            </a:r>
          </a:p>
        </p:txBody>
      </p:sp>
      <p:sp>
        <p:nvSpPr>
          <p:cNvPr id="4" name="Slide Number Placeholder 3"/>
          <p:cNvSpPr>
            <a:spLocks noGrp="1"/>
          </p:cNvSpPr>
          <p:nvPr>
            <p:ph type="sldNum" sz="quarter" idx="10"/>
          </p:nvPr>
        </p:nvSpPr>
        <p:spPr/>
        <p:txBody>
          <a:bodyPr/>
          <a:lstStyle/>
          <a:p>
            <a:fld id="{06EF8ED3-A5FF-4D20-A5F4-A1046C716DC0}" type="slidenum">
              <a:rPr lang="en-US" smtClean="0"/>
              <a:pPr/>
              <a:t>22</a:t>
            </a:fld>
            <a:endParaRPr lang="en-US"/>
          </a:p>
        </p:txBody>
      </p:sp>
      <p:grpSp>
        <p:nvGrpSpPr>
          <p:cNvPr id="123" name="Group 122"/>
          <p:cNvGrpSpPr/>
          <p:nvPr/>
        </p:nvGrpSpPr>
        <p:grpSpPr>
          <a:xfrm>
            <a:off x="683568" y="1894925"/>
            <a:ext cx="8003959" cy="4558411"/>
            <a:chOff x="2057401" y="1232579"/>
            <a:chExt cx="8431087" cy="5556529"/>
          </a:xfrm>
        </p:grpSpPr>
        <p:sp>
          <p:nvSpPr>
            <p:cNvPr id="84" name="Rounded Rectangle 83"/>
            <p:cNvSpPr/>
            <p:nvPr/>
          </p:nvSpPr>
          <p:spPr>
            <a:xfrm>
              <a:off x="5327794" y="2894665"/>
              <a:ext cx="2088232" cy="3420000"/>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5" name="Rounded Rectangle 84"/>
            <p:cNvSpPr/>
            <p:nvPr/>
          </p:nvSpPr>
          <p:spPr>
            <a:xfrm>
              <a:off x="8360766" y="2931049"/>
              <a:ext cx="1983706" cy="3420000"/>
            </a:xfrm>
            <a:prstGeom prst="roundRect">
              <a:avLst/>
            </a:prstGeom>
            <a:solidFill>
              <a:srgbClr val="4472C4"/>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Rounded Rectangle 85"/>
            <p:cNvSpPr/>
            <p:nvPr/>
          </p:nvSpPr>
          <p:spPr>
            <a:xfrm>
              <a:off x="2057401" y="2770865"/>
              <a:ext cx="2428875" cy="3420000"/>
            </a:xfrm>
            <a:prstGeom prst="roundRect">
              <a:avLst/>
            </a:prstGeom>
            <a:solidFill>
              <a:srgbClr val="92D05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TextBox 86"/>
            <p:cNvSpPr txBox="1"/>
            <p:nvPr/>
          </p:nvSpPr>
          <p:spPr>
            <a:xfrm>
              <a:off x="2264287" y="1242471"/>
              <a:ext cx="1928826" cy="500066"/>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Peserta</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8" name="TextBox 87"/>
            <p:cNvSpPr txBox="1"/>
            <p:nvPr/>
          </p:nvSpPr>
          <p:spPr>
            <a:xfrm>
              <a:off x="2264468" y="1958561"/>
              <a:ext cx="1928826" cy="522091"/>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white"/>
                  </a:solidFill>
                  <a:effectLst/>
                  <a:uLnTx/>
                  <a:uFillTx/>
                  <a:latin typeface="Arial" charset="0"/>
                  <a:ea typeface="+mn-ea"/>
                  <a:cs typeface="+mn-cs"/>
                </a:rPr>
                <a:t>Kontribusi</a:t>
              </a:r>
              <a:endParaRPr kumimoji="0" lang="en-US" sz="1200" b="0" i="0" u="none" strike="noStrike" kern="0" cap="none" spc="0" normalizeH="0" baseline="0" noProof="0" dirty="0">
                <a:ln>
                  <a:noFill/>
                </a:ln>
                <a:solidFill>
                  <a:prstClr val="white"/>
                </a:solidFill>
                <a:effectLst/>
                <a:uLnTx/>
                <a:uFillTx/>
                <a:latin typeface="Arial" charset="0"/>
                <a:ea typeface="+mn-ea"/>
                <a:cs typeface="+mn-cs"/>
              </a:endParaRPr>
            </a:p>
          </p:txBody>
        </p:sp>
        <p:sp>
          <p:nvSpPr>
            <p:cNvPr id="89" name="TextBox 88"/>
            <p:cNvSpPr txBox="1"/>
            <p:nvPr/>
          </p:nvSpPr>
          <p:spPr>
            <a:xfrm>
              <a:off x="2264287" y="3061625"/>
              <a:ext cx="1928826" cy="481113"/>
            </a:xfrm>
            <a:prstGeom prst="rect">
              <a:avLst/>
            </a:prstGeom>
            <a:ln/>
          </p:spPr>
          <p:style>
            <a:lnRef idx="1">
              <a:schemeClr val="accent5"/>
            </a:lnRef>
            <a:fillRef idx="2">
              <a:schemeClr val="accent5"/>
            </a:fillRef>
            <a:effectRef idx="1">
              <a:schemeClr val="accent5"/>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dirty="0" smtClean="0">
                  <a:ln>
                    <a:noFill/>
                  </a:ln>
                  <a:solidFill>
                    <a:prstClr val="black"/>
                  </a:solidFill>
                  <a:effectLst/>
                  <a:uLnTx/>
                  <a:uFillTx/>
                  <a:latin typeface="Arial" charset="0"/>
                  <a:ea typeface="+mn-ea"/>
                </a:rPr>
                <a:t>Kontribusi </a:t>
              </a:r>
              <a:r>
                <a:rPr kumimoji="0" lang="id-ID" sz="1200" b="0" i="1" u="none" strike="noStrike" kern="0" cap="none" spc="0" normalizeH="0" baseline="0" noProof="0" dirty="0">
                  <a:ln>
                    <a:noFill/>
                  </a:ln>
                  <a:solidFill>
                    <a:prstClr val="black"/>
                  </a:solidFill>
                  <a:effectLst/>
                  <a:uLnTx/>
                  <a:uFillTx/>
                  <a:latin typeface="Arial" charset="0"/>
                  <a:ea typeface="+mn-ea"/>
                </a:rPr>
                <a:t>Tabarru</a:t>
              </a:r>
              <a:r>
                <a:rPr kumimoji="0" lang="id-ID" sz="1200" b="0" i="0" u="none" strike="noStrike" kern="0" cap="none" spc="0" normalizeH="0" baseline="0" noProof="0" dirty="0">
                  <a:ln>
                    <a:noFill/>
                  </a:ln>
                  <a:solidFill>
                    <a:prstClr val="black"/>
                  </a:solidFill>
                  <a:effectLst/>
                  <a:uLnTx/>
                  <a:uFillTx/>
                  <a:latin typeface="Arial" charset="0"/>
                  <a:ea typeface="+mn-ea"/>
                </a:rPr>
                <a:t>’</a:t>
              </a:r>
              <a:endParaRPr kumimoji="0" lang="en-US" sz="1200" b="0" i="1" u="none" strike="noStrike" kern="0" cap="none" spc="0" normalizeH="0" baseline="0" noProof="0" dirty="0">
                <a:ln>
                  <a:noFill/>
                </a:ln>
                <a:solidFill>
                  <a:prstClr val="black"/>
                </a:solidFill>
                <a:effectLst/>
                <a:uLnTx/>
                <a:uFillTx/>
                <a:latin typeface="Arial" charset="0"/>
                <a:ea typeface="+mn-ea"/>
              </a:endParaRPr>
            </a:p>
          </p:txBody>
        </p:sp>
        <p:sp>
          <p:nvSpPr>
            <p:cNvPr id="90" name="TextBox 89"/>
            <p:cNvSpPr txBox="1"/>
            <p:nvPr/>
          </p:nvSpPr>
          <p:spPr>
            <a:xfrm>
              <a:off x="5499474" y="3061625"/>
              <a:ext cx="1785950" cy="409105"/>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1" u="none" strike="noStrike" kern="0" cap="none" spc="0" normalizeH="0" baseline="0" noProof="0" dirty="0">
                  <a:ln>
                    <a:noFill/>
                  </a:ln>
                  <a:solidFill>
                    <a:srgbClr val="000000"/>
                  </a:solidFill>
                  <a:effectLst/>
                  <a:uLnTx/>
                  <a:uFillTx/>
                  <a:latin typeface="Arial" charset="0"/>
                  <a:ea typeface="+mn-ea"/>
                </a:rPr>
                <a:t>Ujrah</a:t>
              </a:r>
              <a:endParaRPr kumimoji="0" lang="en-US" sz="1200" b="0" i="1" u="none" strike="noStrike" kern="0" cap="none" spc="0" normalizeH="0" baseline="0" noProof="0" dirty="0">
                <a:ln>
                  <a:noFill/>
                </a:ln>
                <a:solidFill>
                  <a:srgbClr val="000000"/>
                </a:solidFill>
                <a:effectLst/>
                <a:uLnTx/>
                <a:uFillTx/>
                <a:latin typeface="Arial" charset="0"/>
                <a:ea typeface="+mn-ea"/>
              </a:endParaRPr>
            </a:p>
          </p:txBody>
        </p:sp>
        <p:sp>
          <p:nvSpPr>
            <p:cNvPr id="91" name="TextBox 90"/>
            <p:cNvSpPr txBox="1"/>
            <p:nvPr/>
          </p:nvSpPr>
          <p:spPr>
            <a:xfrm>
              <a:off x="8648798" y="3002297"/>
              <a:ext cx="1428760" cy="720080"/>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dirty="0">
                  <a:ln>
                    <a:noFill/>
                  </a:ln>
                  <a:solidFill>
                    <a:srgbClr val="000000"/>
                  </a:solidFill>
                  <a:effectLst/>
                  <a:uLnTx/>
                  <a:uFillTx/>
                  <a:latin typeface="Arial" charset="0"/>
                  <a:ea typeface="+mn-ea"/>
                </a:rPr>
                <a:t>Investasi Peserta</a:t>
              </a:r>
              <a:endParaRPr kumimoji="0" lang="en-US" sz="1200" b="0" i="0" u="none" strike="noStrike" kern="0" cap="none" spc="0" normalizeH="0" baseline="0" noProof="0" dirty="0">
                <a:ln>
                  <a:noFill/>
                </a:ln>
                <a:solidFill>
                  <a:srgbClr val="000000"/>
                </a:solidFill>
                <a:effectLst/>
                <a:uLnTx/>
                <a:uFillTx/>
                <a:latin typeface="Arial" charset="0"/>
                <a:ea typeface="+mn-ea"/>
              </a:endParaRPr>
            </a:p>
          </p:txBody>
        </p:sp>
        <p:cxnSp>
          <p:nvCxnSpPr>
            <p:cNvPr id="92" name="Elbow Connector 91"/>
            <p:cNvCxnSpPr>
              <a:stCxn id="88" idx="2"/>
              <a:endCxn id="89" idx="0"/>
            </p:cNvCxnSpPr>
            <p:nvPr/>
          </p:nvCxnSpPr>
          <p:spPr>
            <a:xfrm rot="5400000">
              <a:off x="3075202" y="2634151"/>
              <a:ext cx="307178" cy="181"/>
            </a:xfrm>
            <a:prstGeom prst="bentConnector3">
              <a:avLst>
                <a:gd name="adj1" fmla="val 50000"/>
              </a:avLst>
            </a:prstGeom>
            <a:noFill/>
            <a:ln w="12700" cap="flat" cmpd="sng" algn="ctr">
              <a:solidFill>
                <a:srgbClr val="0070C0"/>
              </a:solidFill>
              <a:prstDash val="solid"/>
              <a:miter lim="800000"/>
              <a:tailEnd type="arrow"/>
            </a:ln>
            <a:effectLst/>
          </p:spPr>
        </p:cxnSp>
        <p:cxnSp>
          <p:nvCxnSpPr>
            <p:cNvPr id="93" name="Elbow Connector 92"/>
            <p:cNvCxnSpPr>
              <a:endCxn id="90" idx="0"/>
            </p:cNvCxnSpPr>
            <p:nvPr/>
          </p:nvCxnSpPr>
          <p:spPr>
            <a:xfrm>
              <a:off x="3215681" y="2635282"/>
              <a:ext cx="3176768" cy="426342"/>
            </a:xfrm>
            <a:prstGeom prst="bentConnector2">
              <a:avLst/>
            </a:prstGeom>
            <a:noFill/>
            <a:ln w="15875" cap="flat" cmpd="sng" algn="ctr">
              <a:solidFill>
                <a:srgbClr val="0070C0"/>
              </a:solidFill>
              <a:prstDash val="solid"/>
              <a:miter lim="800000"/>
              <a:tailEnd type="arrow"/>
            </a:ln>
            <a:effectLst/>
          </p:spPr>
        </p:cxnSp>
        <p:cxnSp>
          <p:nvCxnSpPr>
            <p:cNvPr id="94" name="Elbow Connector 18"/>
            <p:cNvCxnSpPr>
              <a:stCxn id="88" idx="3"/>
              <a:endCxn id="91" idx="0"/>
            </p:cNvCxnSpPr>
            <p:nvPr/>
          </p:nvCxnSpPr>
          <p:spPr>
            <a:xfrm>
              <a:off x="4193295" y="2219608"/>
              <a:ext cx="5169884" cy="782689"/>
            </a:xfrm>
            <a:prstGeom prst="bentConnector2">
              <a:avLst/>
            </a:prstGeom>
            <a:noFill/>
            <a:ln w="15875" cap="flat" cmpd="sng" algn="ctr">
              <a:solidFill>
                <a:srgbClr val="0070C0"/>
              </a:solidFill>
              <a:prstDash val="sysDash"/>
              <a:miter lim="800000"/>
              <a:tailEnd type="arrow"/>
            </a:ln>
            <a:effectLst/>
          </p:spPr>
        </p:cxnSp>
        <p:cxnSp>
          <p:nvCxnSpPr>
            <p:cNvPr id="95" name="Elbow Connector 20"/>
            <p:cNvCxnSpPr>
              <a:stCxn id="107" idx="3"/>
              <a:endCxn id="110" idx="1"/>
            </p:cNvCxnSpPr>
            <p:nvPr/>
          </p:nvCxnSpPr>
          <p:spPr>
            <a:xfrm flipV="1">
              <a:off x="4184340" y="4491434"/>
              <a:ext cx="1311715" cy="746057"/>
            </a:xfrm>
            <a:prstGeom prst="bentConnector3">
              <a:avLst>
                <a:gd name="adj1" fmla="val 33490"/>
              </a:avLst>
            </a:prstGeom>
            <a:noFill/>
            <a:ln w="15875" cap="flat" cmpd="sng" algn="ctr">
              <a:solidFill>
                <a:srgbClr val="0070C0"/>
              </a:solidFill>
              <a:prstDash val="sysDash"/>
              <a:miter lim="800000"/>
              <a:tailEnd type="arrow"/>
            </a:ln>
            <a:effectLst/>
          </p:spPr>
        </p:cxnSp>
        <p:cxnSp>
          <p:nvCxnSpPr>
            <p:cNvPr id="96" name="Elbow Connector 95"/>
            <p:cNvCxnSpPr>
              <a:stCxn id="107" idx="1"/>
              <a:endCxn id="87" idx="1"/>
            </p:cNvCxnSpPr>
            <p:nvPr/>
          </p:nvCxnSpPr>
          <p:spPr>
            <a:xfrm rot="10800000" flipH="1">
              <a:off x="2255513" y="1492506"/>
              <a:ext cx="8775" cy="3744986"/>
            </a:xfrm>
            <a:prstGeom prst="bentConnector3">
              <a:avLst>
                <a:gd name="adj1" fmla="val -6577599"/>
              </a:avLst>
            </a:prstGeom>
            <a:noFill/>
            <a:ln w="15875" cap="flat" cmpd="sng" algn="ctr">
              <a:solidFill>
                <a:srgbClr val="0070C0"/>
              </a:solidFill>
              <a:prstDash val="sysDash"/>
              <a:miter lim="800000"/>
              <a:tailEnd type="arrow"/>
            </a:ln>
            <a:effectLst/>
          </p:spPr>
        </p:cxnSp>
        <p:cxnSp>
          <p:nvCxnSpPr>
            <p:cNvPr id="97" name="Shape 25"/>
            <p:cNvCxnSpPr>
              <a:stCxn id="105" idx="3"/>
              <a:endCxn id="109" idx="1"/>
            </p:cNvCxnSpPr>
            <p:nvPr/>
          </p:nvCxnSpPr>
          <p:spPr>
            <a:xfrm flipV="1">
              <a:off x="4199730" y="5187452"/>
              <a:ext cx="1296324" cy="659529"/>
            </a:xfrm>
            <a:prstGeom prst="bentConnector3">
              <a:avLst>
                <a:gd name="adj1" fmla="val 50000"/>
              </a:avLst>
            </a:prstGeom>
            <a:noFill/>
            <a:ln w="15875" cap="flat" cmpd="sng" algn="ctr">
              <a:solidFill>
                <a:srgbClr val="0070C0"/>
              </a:solidFill>
              <a:prstDash val="sysDash"/>
              <a:miter lim="800000"/>
              <a:tailEnd type="arrow"/>
            </a:ln>
            <a:effectLst/>
          </p:spPr>
        </p:cxnSp>
        <p:cxnSp>
          <p:nvCxnSpPr>
            <p:cNvPr id="98" name="Elbow Connector 97"/>
            <p:cNvCxnSpPr>
              <a:stCxn id="87" idx="2"/>
              <a:endCxn id="88" idx="0"/>
            </p:cNvCxnSpPr>
            <p:nvPr/>
          </p:nvCxnSpPr>
          <p:spPr>
            <a:xfrm rot="16200000" flipH="1">
              <a:off x="3120779" y="1850458"/>
              <a:ext cx="216024" cy="181"/>
            </a:xfrm>
            <a:prstGeom prst="bentConnector3">
              <a:avLst>
                <a:gd name="adj1" fmla="val 50000"/>
              </a:avLst>
            </a:prstGeom>
            <a:noFill/>
            <a:ln w="15875" cap="flat" cmpd="sng" algn="ctr">
              <a:solidFill>
                <a:srgbClr val="0070C0"/>
              </a:solidFill>
              <a:prstDash val="solid"/>
              <a:miter lim="800000"/>
              <a:tailEnd type="arrow"/>
            </a:ln>
            <a:effectLst/>
          </p:spPr>
        </p:cxnSp>
        <p:sp>
          <p:nvSpPr>
            <p:cNvPr id="99" name="TextBox 20"/>
            <p:cNvSpPr txBox="1">
              <a:spLocks noChangeArrowheads="1"/>
            </p:cNvSpPr>
            <p:nvPr/>
          </p:nvSpPr>
          <p:spPr bwMode="auto">
            <a:xfrm>
              <a:off x="7248129" y="2246594"/>
              <a:ext cx="1928813" cy="509965"/>
            </a:xfrm>
            <a:prstGeom prst="rect">
              <a:avLst/>
            </a:prstGeom>
            <a:noFill/>
            <a:ln w="19050">
              <a:noFill/>
              <a:miter lim="800000"/>
              <a:headEnd/>
              <a:tailEnd/>
            </a:ln>
          </p:spPr>
          <p:txBody>
            <a:bodyPr>
              <a:spAutoFit/>
            </a:bodyPr>
            <a:lstStyle/>
            <a:p>
              <a:pPr algn="ctr" fontAlgn="auto">
                <a:spcBef>
                  <a:spcPts val="0"/>
                </a:spcBef>
                <a:spcAft>
                  <a:spcPts val="0"/>
                </a:spcAft>
              </a:pPr>
              <a:r>
                <a:rPr lang="en-US" sz="1200" dirty="0" err="1">
                  <a:solidFill>
                    <a:prstClr val="black"/>
                  </a:solidFill>
                  <a:latin typeface="Arial" panose="020B0604020202020204" pitchFamily="34" charset="0"/>
                  <a:ea typeface="+mn-ea"/>
                  <a:cs typeface="Arial" panose="020B0604020202020204" pitchFamily="34" charset="0"/>
                </a:rPr>
                <a:t>Khusus</a:t>
              </a:r>
              <a:r>
                <a:rPr lang="en-US" sz="1200" dirty="0">
                  <a:solidFill>
                    <a:prstClr val="black"/>
                  </a:solidFill>
                  <a:latin typeface="Arial" panose="020B0604020202020204" pitchFamily="34" charset="0"/>
                  <a:ea typeface="+mn-ea"/>
                  <a:cs typeface="Arial" panose="020B0604020202020204" pitchFamily="34" charset="0"/>
                </a:rPr>
                <a:t> </a:t>
              </a:r>
              <a:r>
                <a:rPr lang="en-US" sz="1200" dirty="0" err="1">
                  <a:solidFill>
                    <a:prstClr val="black"/>
                  </a:solidFill>
                  <a:latin typeface="Arial" panose="020B0604020202020204" pitchFamily="34" charset="0"/>
                  <a:ea typeface="+mn-ea"/>
                  <a:cs typeface="Arial" panose="020B0604020202020204" pitchFamily="34" charset="0"/>
                </a:rPr>
                <a:t>untuk</a:t>
              </a:r>
              <a:r>
                <a:rPr lang="en-US" sz="1200" dirty="0">
                  <a:solidFill>
                    <a:prstClr val="black"/>
                  </a:solidFill>
                  <a:latin typeface="Arial" panose="020B0604020202020204" pitchFamily="34" charset="0"/>
                  <a:ea typeface="+mn-ea"/>
                  <a:cs typeface="Arial" panose="020B0604020202020204" pitchFamily="34" charset="0"/>
                </a:rPr>
                <a:t> </a:t>
              </a:r>
              <a:r>
                <a:rPr lang="en-US" sz="1200" dirty="0" err="1" smtClean="0">
                  <a:solidFill>
                    <a:prstClr val="black"/>
                  </a:solidFill>
                  <a:latin typeface="Arial" panose="020B0604020202020204" pitchFamily="34" charset="0"/>
                  <a:ea typeface="+mn-ea"/>
                  <a:cs typeface="Arial" panose="020B0604020202020204" pitchFamily="34" charset="0"/>
                </a:rPr>
                <a:t>Produk</a:t>
              </a:r>
              <a:r>
                <a:rPr lang="en-US" sz="1200" dirty="0" smtClean="0">
                  <a:solidFill>
                    <a:prstClr val="black"/>
                  </a:solidFill>
                  <a:latin typeface="Arial" panose="020B0604020202020204" pitchFamily="34" charset="0"/>
                  <a:ea typeface="+mn-ea"/>
                  <a:cs typeface="Arial" panose="020B0604020202020204" pitchFamily="34" charset="0"/>
                </a:rPr>
                <a:t> </a:t>
              </a:r>
              <a:r>
                <a:rPr lang="id-ID" sz="1200" i="1" dirty="0" smtClean="0">
                  <a:solidFill>
                    <a:prstClr val="black"/>
                  </a:solidFill>
                  <a:latin typeface="Arial" panose="020B0604020202020204" pitchFamily="34" charset="0"/>
                  <a:ea typeface="+mn-ea"/>
                  <a:cs typeface="Arial" panose="020B0604020202020204" pitchFamily="34" charset="0"/>
                </a:rPr>
                <a:t>Investment Link</a:t>
              </a:r>
              <a:endParaRPr lang="en-US" sz="1200" i="1" dirty="0">
                <a:solidFill>
                  <a:prstClr val="black"/>
                </a:solidFill>
                <a:latin typeface="Arial" panose="020B0604020202020204" pitchFamily="34" charset="0"/>
                <a:ea typeface="+mn-ea"/>
                <a:cs typeface="Arial" panose="020B0604020202020204" pitchFamily="34" charset="0"/>
              </a:endParaRPr>
            </a:p>
          </p:txBody>
        </p:sp>
        <p:sp>
          <p:nvSpPr>
            <p:cNvPr id="100" name="TextBox 99"/>
            <p:cNvSpPr txBox="1"/>
            <p:nvPr/>
          </p:nvSpPr>
          <p:spPr>
            <a:xfrm>
              <a:off x="8648797" y="4721779"/>
              <a:ext cx="1428760" cy="71266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u="none" strike="noStrike" kern="0" cap="none" spc="0" normalizeH="0" baseline="0" noProof="0" dirty="0">
                  <a:ln>
                    <a:noFill/>
                  </a:ln>
                  <a:solidFill>
                    <a:srgbClr val="000000"/>
                  </a:solidFill>
                  <a:effectLst/>
                  <a:uLnTx/>
                  <a:uFillTx/>
                  <a:latin typeface="Arial" charset="0"/>
                  <a:ea typeface="+mn-ea"/>
                </a:rPr>
                <a:t>Manfaat / Penarikan Investasi</a:t>
              </a:r>
              <a:endParaRPr kumimoji="0" lang="en-US" sz="1200" b="0" u="none" strike="noStrike" kern="0" cap="none" spc="0" normalizeH="0" baseline="0" noProof="0" dirty="0">
                <a:ln>
                  <a:noFill/>
                </a:ln>
                <a:solidFill>
                  <a:srgbClr val="000000"/>
                </a:solidFill>
                <a:effectLst/>
                <a:uLnTx/>
                <a:uFillTx/>
                <a:latin typeface="Arial" charset="0"/>
                <a:ea typeface="+mn-ea"/>
              </a:endParaRPr>
            </a:p>
          </p:txBody>
        </p:sp>
        <p:cxnSp>
          <p:nvCxnSpPr>
            <p:cNvPr id="101" name="Straight Connector 100"/>
            <p:cNvCxnSpPr/>
            <p:nvPr/>
          </p:nvCxnSpPr>
          <p:spPr>
            <a:xfrm>
              <a:off x="8472264" y="1232579"/>
              <a:ext cx="0" cy="5903"/>
            </a:xfrm>
            <a:prstGeom prst="line">
              <a:avLst/>
            </a:prstGeom>
            <a:noFill/>
            <a:ln w="19050" cap="flat" cmpd="sng" algn="ctr">
              <a:solidFill>
                <a:sysClr val="windowText" lastClr="000000"/>
              </a:solidFill>
              <a:prstDash val="dash"/>
              <a:miter lim="800000"/>
            </a:ln>
            <a:effectLst/>
          </p:spPr>
        </p:cxnSp>
        <p:cxnSp>
          <p:nvCxnSpPr>
            <p:cNvPr id="102" name="Elbow Connector 101"/>
            <p:cNvCxnSpPr>
              <a:stCxn id="100" idx="3"/>
              <a:endCxn id="87" idx="3"/>
            </p:cNvCxnSpPr>
            <p:nvPr/>
          </p:nvCxnSpPr>
          <p:spPr>
            <a:xfrm flipH="1" flipV="1">
              <a:off x="4193114" y="1492504"/>
              <a:ext cx="5884443" cy="3585609"/>
            </a:xfrm>
            <a:prstGeom prst="bentConnector3">
              <a:avLst>
                <a:gd name="adj1" fmla="val -4092"/>
              </a:avLst>
            </a:prstGeom>
            <a:noFill/>
            <a:ln w="15875" cap="flat" cmpd="sng" algn="ctr">
              <a:solidFill>
                <a:srgbClr val="0070C0"/>
              </a:solidFill>
              <a:prstDash val="solid"/>
              <a:miter lim="800000"/>
              <a:tailEnd type="arrow"/>
            </a:ln>
            <a:effectLst/>
          </p:spPr>
        </p:cxnSp>
        <p:cxnSp>
          <p:nvCxnSpPr>
            <p:cNvPr id="103" name="Shape 83"/>
            <p:cNvCxnSpPr>
              <a:stCxn id="106" idx="1"/>
              <a:endCxn id="87" idx="1"/>
            </p:cNvCxnSpPr>
            <p:nvPr/>
          </p:nvCxnSpPr>
          <p:spPr>
            <a:xfrm rot="10800000" flipH="1">
              <a:off x="2255513" y="1492504"/>
              <a:ext cx="8775" cy="2376834"/>
            </a:xfrm>
            <a:prstGeom prst="bentConnector3">
              <a:avLst>
                <a:gd name="adj1" fmla="val -4138223"/>
              </a:avLst>
            </a:prstGeom>
            <a:noFill/>
            <a:ln w="15875" cap="flat" cmpd="sng" algn="ctr">
              <a:solidFill>
                <a:srgbClr val="0070C0"/>
              </a:solidFill>
              <a:prstDash val="solid"/>
              <a:miter lim="800000"/>
              <a:tailEnd type="arrow"/>
            </a:ln>
            <a:effectLst/>
          </p:spPr>
        </p:cxnSp>
        <p:cxnSp>
          <p:nvCxnSpPr>
            <p:cNvPr id="104" name="Elbow Connector 20"/>
            <p:cNvCxnSpPr>
              <a:stCxn id="112" idx="1"/>
              <a:endCxn id="109" idx="3"/>
            </p:cNvCxnSpPr>
            <p:nvPr/>
          </p:nvCxnSpPr>
          <p:spPr>
            <a:xfrm rot="10800000" flipV="1">
              <a:off x="7282005" y="4010398"/>
              <a:ext cx="1390857" cy="1177053"/>
            </a:xfrm>
            <a:prstGeom prst="bentConnector3">
              <a:avLst>
                <a:gd name="adj1" fmla="val 58794"/>
              </a:avLst>
            </a:prstGeom>
            <a:noFill/>
            <a:ln w="15875" cap="flat" cmpd="sng" algn="ctr">
              <a:solidFill>
                <a:srgbClr val="0070C0"/>
              </a:solidFill>
              <a:prstDash val="sysDash"/>
              <a:miter lim="800000"/>
              <a:tailEnd type="arrow"/>
            </a:ln>
            <a:effectLst/>
          </p:spPr>
        </p:cxnSp>
        <p:sp>
          <p:nvSpPr>
            <p:cNvPr id="105" name="TextBox 104"/>
            <p:cNvSpPr txBox="1"/>
            <p:nvPr/>
          </p:nvSpPr>
          <p:spPr>
            <a:xfrm>
              <a:off x="2255513" y="5694266"/>
              <a:ext cx="1944216" cy="30542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black"/>
                  </a:solidFill>
                  <a:effectLst/>
                  <a:uLnTx/>
                  <a:uFillTx/>
                  <a:latin typeface="Arial" charset="0"/>
                  <a:ea typeface="+mn-ea"/>
                </a:rPr>
                <a:t>Hasil</a:t>
              </a:r>
              <a:r>
                <a:rPr kumimoji="0" lang="en-US" sz="1200" b="0" i="0" u="none" strike="noStrike" kern="0" cap="none" spc="0" normalizeH="0" baseline="0" noProof="0" dirty="0">
                  <a:ln>
                    <a:noFill/>
                  </a:ln>
                  <a:solidFill>
                    <a:prstClr val="black"/>
                  </a:solidFill>
                  <a:effectLst/>
                  <a:uLnTx/>
                  <a:uFillTx/>
                  <a:latin typeface="Arial" charset="0"/>
                  <a:ea typeface="+mn-ea"/>
                </a:rPr>
                <a:t> </a:t>
              </a:r>
              <a:r>
                <a:rPr kumimoji="0" lang="en-US" sz="1200" b="0" i="0" u="none" strike="noStrike" kern="0" cap="none" spc="0" normalizeH="0" baseline="0" noProof="0" dirty="0" err="1">
                  <a:ln>
                    <a:noFill/>
                  </a:ln>
                  <a:solidFill>
                    <a:prstClr val="black"/>
                  </a:solidFill>
                  <a:effectLst/>
                  <a:uLnTx/>
                  <a:uFillTx/>
                  <a:latin typeface="Arial" charset="0"/>
                  <a:ea typeface="+mn-ea"/>
                </a:rPr>
                <a:t>Investasi</a:t>
              </a:r>
              <a:endParaRPr kumimoji="0" lang="en-US" sz="1200" b="0" i="0" u="none" strike="noStrike" kern="0" cap="none" spc="0" normalizeH="0" baseline="0" noProof="0" dirty="0">
                <a:ln>
                  <a:noFill/>
                </a:ln>
                <a:solidFill>
                  <a:prstClr val="black"/>
                </a:solidFill>
                <a:effectLst/>
                <a:uLnTx/>
                <a:uFillTx/>
                <a:latin typeface="Arial" charset="0"/>
                <a:ea typeface="+mn-ea"/>
              </a:endParaRPr>
            </a:p>
          </p:txBody>
        </p:sp>
        <p:sp>
          <p:nvSpPr>
            <p:cNvPr id="106" name="TextBox 105"/>
            <p:cNvSpPr txBox="1"/>
            <p:nvPr/>
          </p:nvSpPr>
          <p:spPr>
            <a:xfrm>
              <a:off x="2255513" y="3619875"/>
              <a:ext cx="1928826" cy="498926"/>
            </a:xfrm>
            <a:prstGeom prst="rect">
              <a:avLst/>
            </a:prstGeom>
            <a:ln/>
          </p:spPr>
          <p:style>
            <a:lnRef idx="1">
              <a:schemeClr val="accent5"/>
            </a:lnRef>
            <a:fillRef idx="2">
              <a:schemeClr val="accent5"/>
            </a:fillRef>
            <a:effectRef idx="1">
              <a:schemeClr val="accent5"/>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dirty="0">
                  <a:ln>
                    <a:noFill/>
                  </a:ln>
                  <a:solidFill>
                    <a:prstClr val="black"/>
                  </a:solidFill>
                  <a:effectLst/>
                  <a:uLnTx/>
                  <a:uFillTx/>
                  <a:latin typeface="Arial" charset="0"/>
                  <a:ea typeface="+mn-ea"/>
                </a:rPr>
                <a:t>Manfaat</a:t>
              </a:r>
              <a:endParaRPr kumimoji="0" lang="en-US" sz="1200" b="0" i="1" u="none" strike="noStrike" kern="0" cap="none" spc="0" normalizeH="0" baseline="0" noProof="0" dirty="0">
                <a:ln>
                  <a:noFill/>
                </a:ln>
                <a:solidFill>
                  <a:prstClr val="black"/>
                </a:solidFill>
                <a:effectLst/>
                <a:uLnTx/>
                <a:uFillTx/>
                <a:latin typeface="Arial" charset="0"/>
                <a:ea typeface="+mn-ea"/>
              </a:endParaRPr>
            </a:p>
          </p:txBody>
        </p:sp>
        <p:sp>
          <p:nvSpPr>
            <p:cNvPr id="107" name="TextBox 106"/>
            <p:cNvSpPr txBox="1"/>
            <p:nvPr/>
          </p:nvSpPr>
          <p:spPr>
            <a:xfrm>
              <a:off x="2255513" y="4916019"/>
              <a:ext cx="1928826" cy="642942"/>
            </a:xfrm>
            <a:prstGeom prst="rect">
              <a:avLst/>
            </a:prstGeom>
            <a:ln/>
          </p:spPr>
          <p:style>
            <a:lnRef idx="1">
              <a:schemeClr val="accent5"/>
            </a:lnRef>
            <a:fillRef idx="2">
              <a:schemeClr val="accent5"/>
            </a:fillRef>
            <a:effectRef idx="1">
              <a:schemeClr val="accent5"/>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dirty="0">
                  <a:ln>
                    <a:noFill/>
                  </a:ln>
                  <a:solidFill>
                    <a:prstClr val="black"/>
                  </a:solidFill>
                  <a:effectLst/>
                  <a:uLnTx/>
                  <a:uFillTx/>
                  <a:latin typeface="Arial" charset="0"/>
                  <a:ea typeface="+mn-ea"/>
                </a:rPr>
                <a:t>Surplus </a:t>
              </a:r>
              <a:r>
                <a:rPr kumimoji="0" lang="id-ID" sz="1200" b="0" i="1" u="none" strike="noStrike" kern="0" cap="none" spc="0" normalizeH="0" baseline="0" noProof="0" dirty="0">
                  <a:ln>
                    <a:noFill/>
                  </a:ln>
                  <a:solidFill>
                    <a:prstClr val="black"/>
                  </a:solidFill>
                  <a:effectLst/>
                  <a:uLnTx/>
                  <a:uFillTx/>
                  <a:latin typeface="Arial" charset="0"/>
                  <a:ea typeface="+mn-ea"/>
                </a:rPr>
                <a:t>Underwriting</a:t>
              </a:r>
              <a:endParaRPr kumimoji="0" lang="en-US" sz="1200" b="0" i="1" u="none" strike="noStrike" kern="0" cap="none" spc="0" normalizeH="0" baseline="0" noProof="0" dirty="0">
                <a:ln>
                  <a:noFill/>
                </a:ln>
                <a:solidFill>
                  <a:prstClr val="black"/>
                </a:solidFill>
                <a:effectLst/>
                <a:uLnTx/>
                <a:uFillTx/>
                <a:latin typeface="Arial" charset="0"/>
                <a:ea typeface="+mn-ea"/>
              </a:endParaRPr>
            </a:p>
          </p:txBody>
        </p:sp>
        <p:sp>
          <p:nvSpPr>
            <p:cNvPr id="108" name="TextBox 107"/>
            <p:cNvSpPr txBox="1"/>
            <p:nvPr/>
          </p:nvSpPr>
          <p:spPr>
            <a:xfrm>
              <a:off x="2255513" y="4195939"/>
              <a:ext cx="1928826" cy="642942"/>
            </a:xfrm>
            <a:prstGeom prst="rect">
              <a:avLst/>
            </a:prstGeom>
            <a:ln/>
          </p:spPr>
          <p:style>
            <a:lnRef idx="1">
              <a:schemeClr val="accent5"/>
            </a:lnRef>
            <a:fillRef idx="2">
              <a:schemeClr val="accent5"/>
            </a:fillRef>
            <a:effectRef idx="1">
              <a:schemeClr val="accent5"/>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dirty="0">
                  <a:ln>
                    <a:noFill/>
                  </a:ln>
                  <a:solidFill>
                    <a:prstClr val="black"/>
                  </a:solidFill>
                  <a:effectLst/>
                  <a:uLnTx/>
                  <a:uFillTx/>
                  <a:latin typeface="Arial" charset="0"/>
                  <a:ea typeface="+mn-ea"/>
                </a:rPr>
                <a:t>Penyisihan Teknis</a:t>
              </a:r>
              <a:endParaRPr kumimoji="0" lang="en-US" sz="1200" b="0" i="1" u="none" strike="noStrike" kern="0" cap="none" spc="0" normalizeH="0" baseline="0" noProof="0" dirty="0">
                <a:ln>
                  <a:noFill/>
                </a:ln>
                <a:solidFill>
                  <a:prstClr val="black"/>
                </a:solidFill>
                <a:effectLst/>
                <a:uLnTx/>
                <a:uFillTx/>
                <a:latin typeface="Arial" charset="0"/>
                <a:ea typeface="+mn-ea"/>
              </a:endParaRPr>
            </a:p>
          </p:txBody>
        </p:sp>
        <p:sp>
          <p:nvSpPr>
            <p:cNvPr id="109" name="TextBox 108"/>
            <p:cNvSpPr txBox="1"/>
            <p:nvPr/>
          </p:nvSpPr>
          <p:spPr>
            <a:xfrm>
              <a:off x="5496054" y="4910890"/>
              <a:ext cx="1785950" cy="553121"/>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dirty="0">
                  <a:ln>
                    <a:noFill/>
                  </a:ln>
                  <a:solidFill>
                    <a:srgbClr val="000000"/>
                  </a:solidFill>
                  <a:effectLst/>
                  <a:uLnTx/>
                  <a:uFillTx/>
                  <a:latin typeface="Arial" charset="0"/>
                  <a:ea typeface="+mn-ea"/>
                </a:rPr>
                <a:t>Bagi Hasil Investasi</a:t>
              </a:r>
              <a:endParaRPr kumimoji="0" lang="en-US" sz="1200" b="0" i="0" u="none" strike="noStrike" kern="0" cap="none" spc="0" normalizeH="0" baseline="0" noProof="0" dirty="0">
                <a:ln>
                  <a:noFill/>
                </a:ln>
                <a:solidFill>
                  <a:srgbClr val="000000"/>
                </a:solidFill>
                <a:effectLst/>
                <a:uLnTx/>
                <a:uFillTx/>
                <a:latin typeface="Arial" charset="0"/>
                <a:ea typeface="+mn-ea"/>
              </a:endParaRPr>
            </a:p>
          </p:txBody>
        </p:sp>
        <p:sp>
          <p:nvSpPr>
            <p:cNvPr id="110" name="TextBox 109"/>
            <p:cNvSpPr txBox="1"/>
            <p:nvPr/>
          </p:nvSpPr>
          <p:spPr>
            <a:xfrm>
              <a:off x="5496054" y="4214873"/>
              <a:ext cx="1785950" cy="553121"/>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dirty="0">
                  <a:ln>
                    <a:noFill/>
                  </a:ln>
                  <a:solidFill>
                    <a:srgbClr val="000000"/>
                  </a:solidFill>
                  <a:effectLst/>
                  <a:uLnTx/>
                  <a:uFillTx/>
                  <a:latin typeface="Arial" charset="0"/>
                  <a:ea typeface="+mn-ea"/>
                </a:rPr>
                <a:t>Bagi Hasil </a:t>
              </a:r>
              <a:r>
                <a:rPr kumimoji="0" lang="id-ID" sz="1200" b="0" i="0" u="none" strike="noStrike" kern="0" cap="none" spc="0" normalizeH="0" baseline="0" noProof="0" dirty="0" smtClean="0">
                  <a:ln>
                    <a:noFill/>
                  </a:ln>
                  <a:solidFill>
                    <a:srgbClr val="000000"/>
                  </a:solidFill>
                  <a:effectLst/>
                  <a:uLnTx/>
                  <a:uFillTx/>
                  <a:latin typeface="Arial" charset="0"/>
                  <a:ea typeface="+mn-ea"/>
                </a:rPr>
                <a:t>Surplus </a:t>
              </a:r>
              <a:r>
                <a:rPr kumimoji="0" lang="id-ID" sz="1200" b="0" i="1" u="none" strike="noStrike" kern="0" cap="none" spc="0" normalizeH="0" baseline="0" noProof="0" dirty="0" smtClean="0">
                  <a:ln>
                    <a:noFill/>
                  </a:ln>
                  <a:solidFill>
                    <a:srgbClr val="000000"/>
                  </a:solidFill>
                  <a:effectLst/>
                  <a:uLnTx/>
                  <a:uFillTx/>
                  <a:latin typeface="Arial" charset="0"/>
                  <a:ea typeface="+mn-ea"/>
                </a:rPr>
                <a:t>Underwriting</a:t>
              </a:r>
              <a:endParaRPr kumimoji="0" lang="en-US" sz="1200" b="0" i="1" u="none" strike="noStrike" kern="0" cap="none" spc="0" normalizeH="0" baseline="0" noProof="0" dirty="0">
                <a:ln>
                  <a:noFill/>
                </a:ln>
                <a:solidFill>
                  <a:srgbClr val="000000"/>
                </a:solidFill>
                <a:effectLst/>
                <a:uLnTx/>
                <a:uFillTx/>
                <a:latin typeface="Arial" charset="0"/>
                <a:ea typeface="+mn-ea"/>
              </a:endParaRPr>
            </a:p>
          </p:txBody>
        </p:sp>
        <p:sp>
          <p:nvSpPr>
            <p:cNvPr id="111" name="TextBox 110"/>
            <p:cNvSpPr txBox="1"/>
            <p:nvPr/>
          </p:nvSpPr>
          <p:spPr>
            <a:xfrm>
              <a:off x="5510123" y="5653913"/>
              <a:ext cx="1785950" cy="553121"/>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0" u="none" strike="noStrike" kern="0" cap="none" spc="0" normalizeH="0" baseline="0" noProof="0" dirty="0">
                  <a:ln>
                    <a:noFill/>
                  </a:ln>
                  <a:solidFill>
                    <a:srgbClr val="000000"/>
                  </a:solidFill>
                  <a:effectLst/>
                  <a:uLnTx/>
                  <a:uFillTx/>
                  <a:latin typeface="Arial" charset="0"/>
                  <a:ea typeface="+mn-ea"/>
                </a:rPr>
                <a:t>Biaya Operasional</a:t>
              </a:r>
              <a:endParaRPr kumimoji="0" lang="en-US" sz="1200" b="0" i="0" u="none" strike="noStrike" kern="0" cap="none" spc="0" normalizeH="0" baseline="0" noProof="0" dirty="0">
                <a:ln>
                  <a:noFill/>
                </a:ln>
                <a:solidFill>
                  <a:srgbClr val="000000"/>
                </a:solidFill>
                <a:effectLst/>
                <a:uLnTx/>
                <a:uFillTx/>
                <a:latin typeface="Arial" charset="0"/>
                <a:ea typeface="+mn-ea"/>
              </a:endParaRPr>
            </a:p>
          </p:txBody>
        </p:sp>
        <p:sp>
          <p:nvSpPr>
            <p:cNvPr id="112" name="TextBox 111"/>
            <p:cNvSpPr txBox="1"/>
            <p:nvPr/>
          </p:nvSpPr>
          <p:spPr>
            <a:xfrm>
              <a:off x="8672861" y="3857683"/>
              <a:ext cx="1428760" cy="3054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u="none" strike="noStrike" kern="0" cap="none" spc="0" normalizeH="0" baseline="0" noProof="0" dirty="0">
                  <a:ln>
                    <a:noFill/>
                  </a:ln>
                  <a:solidFill>
                    <a:srgbClr val="000000"/>
                  </a:solidFill>
                  <a:effectLst/>
                  <a:uLnTx/>
                  <a:uFillTx/>
                  <a:latin typeface="Arial" charset="0"/>
                  <a:ea typeface="+mn-ea"/>
                </a:rPr>
                <a:t>Hasil Investasi</a:t>
              </a:r>
              <a:endParaRPr kumimoji="0" lang="en-US" sz="1200" b="0" u="none" strike="noStrike" kern="0" cap="none" spc="0" normalizeH="0" baseline="0" noProof="0" dirty="0">
                <a:ln>
                  <a:noFill/>
                </a:ln>
                <a:solidFill>
                  <a:srgbClr val="000000"/>
                </a:solidFill>
                <a:effectLst/>
                <a:uLnTx/>
                <a:uFillTx/>
                <a:latin typeface="Arial" charset="0"/>
                <a:ea typeface="+mn-ea"/>
              </a:endParaRPr>
            </a:p>
          </p:txBody>
        </p:sp>
        <p:sp>
          <p:nvSpPr>
            <p:cNvPr id="113" name="TextBox 112"/>
            <p:cNvSpPr txBox="1"/>
            <p:nvPr/>
          </p:nvSpPr>
          <p:spPr>
            <a:xfrm>
              <a:off x="2207568" y="6434091"/>
              <a:ext cx="2088232" cy="305429"/>
            </a:xfrm>
            <a:prstGeom prst="rect">
              <a:avLst/>
            </a:prstGeom>
            <a:solidFill>
              <a:srgbClr val="92D050"/>
            </a:solidFill>
          </p:spPr>
          <p:txBody>
            <a:bodyPr wrap="square" rtlCol="0">
              <a:spAutoFit/>
            </a:bodyPr>
            <a:lstStyle/>
            <a:p>
              <a:pPr algn="ctr" fontAlgn="auto">
                <a:spcBef>
                  <a:spcPts val="0"/>
                </a:spcBef>
                <a:spcAft>
                  <a:spcPts val="0"/>
                </a:spcAft>
              </a:pPr>
              <a:r>
                <a:rPr lang="id-ID" sz="1200" b="1" dirty="0">
                  <a:solidFill>
                    <a:prstClr val="black"/>
                  </a:solidFill>
                  <a:latin typeface="Arial" panose="020B0604020202020204" pitchFamily="34" charset="0"/>
                  <a:ea typeface="+mn-ea"/>
                  <a:cs typeface="Arial" panose="020B0604020202020204" pitchFamily="34" charset="0"/>
                </a:rPr>
                <a:t>DANA TABARRU’</a:t>
              </a:r>
            </a:p>
          </p:txBody>
        </p:sp>
        <p:sp>
          <p:nvSpPr>
            <p:cNvPr id="114" name="TextBox 113"/>
            <p:cNvSpPr txBox="1"/>
            <p:nvPr/>
          </p:nvSpPr>
          <p:spPr>
            <a:xfrm>
              <a:off x="5159896" y="6423058"/>
              <a:ext cx="2376264" cy="305429"/>
            </a:xfrm>
            <a:prstGeom prst="rect">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DANA PERUSAHAN</a:t>
              </a:r>
            </a:p>
          </p:txBody>
        </p:sp>
        <p:sp>
          <p:nvSpPr>
            <p:cNvPr id="115" name="TextBox 114"/>
            <p:cNvSpPr txBox="1"/>
            <p:nvPr/>
          </p:nvSpPr>
          <p:spPr>
            <a:xfrm>
              <a:off x="8112489" y="6423059"/>
              <a:ext cx="2375999" cy="305429"/>
            </a:xfrm>
            <a:prstGeom prst="rect">
              <a:avLst/>
            </a:prstGeom>
            <a:solidFill>
              <a:srgbClr val="5B9BD5">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DANA INVESTASI PESERTA</a:t>
              </a:r>
            </a:p>
          </p:txBody>
        </p:sp>
        <p:sp>
          <p:nvSpPr>
            <p:cNvPr id="116" name="TextBox 115"/>
            <p:cNvSpPr txBox="1"/>
            <p:nvPr/>
          </p:nvSpPr>
          <p:spPr>
            <a:xfrm>
              <a:off x="5495873" y="3542738"/>
              <a:ext cx="1785950" cy="553121"/>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200" b="0" i="1" u="none" strike="noStrike" kern="0" cap="none" spc="0" normalizeH="0" baseline="0" noProof="0" dirty="0">
                  <a:ln>
                    <a:noFill/>
                  </a:ln>
                  <a:solidFill>
                    <a:srgbClr val="000000"/>
                  </a:solidFill>
                  <a:effectLst/>
                  <a:uLnTx/>
                  <a:uFillTx/>
                  <a:latin typeface="Arial" charset="0"/>
                  <a:ea typeface="+mn-ea"/>
                </a:rPr>
                <a:t>Qardh</a:t>
              </a:r>
              <a:endParaRPr kumimoji="0" lang="en-US" sz="1200" b="0" i="1" u="none" strike="noStrike" kern="0" cap="none" spc="0" normalizeH="0" baseline="0" noProof="0" dirty="0">
                <a:ln>
                  <a:noFill/>
                </a:ln>
                <a:solidFill>
                  <a:srgbClr val="000000"/>
                </a:solidFill>
                <a:effectLst/>
                <a:uLnTx/>
                <a:uFillTx/>
                <a:latin typeface="Arial" charset="0"/>
                <a:ea typeface="+mn-ea"/>
              </a:endParaRPr>
            </a:p>
          </p:txBody>
        </p:sp>
        <p:cxnSp>
          <p:nvCxnSpPr>
            <p:cNvPr id="117" name="Shape 229"/>
            <p:cNvCxnSpPr>
              <a:stCxn id="116" idx="1"/>
            </p:cNvCxnSpPr>
            <p:nvPr/>
          </p:nvCxnSpPr>
          <p:spPr>
            <a:xfrm rot="10800000">
              <a:off x="4472003" y="3819299"/>
              <a:ext cx="1023870" cy="1"/>
            </a:xfrm>
            <a:prstGeom prst="bentConnector3">
              <a:avLst>
                <a:gd name="adj1" fmla="val 50000"/>
              </a:avLst>
            </a:prstGeom>
            <a:noFill/>
            <a:ln w="15875" cap="flat" cmpd="sng" algn="ctr">
              <a:solidFill>
                <a:srgbClr val="0070C0"/>
              </a:solidFill>
              <a:prstDash val="solid"/>
              <a:miter lim="800000"/>
              <a:tailEnd type="arrow"/>
            </a:ln>
            <a:effectLst/>
          </p:spPr>
        </p:cxnSp>
        <p:sp>
          <p:nvSpPr>
            <p:cNvPr id="119" name="TextBox 118"/>
            <p:cNvSpPr txBox="1"/>
            <p:nvPr/>
          </p:nvSpPr>
          <p:spPr>
            <a:xfrm rot="16200000">
              <a:off x="6774559" y="4052539"/>
              <a:ext cx="1800201" cy="286797"/>
            </a:xfrm>
            <a:prstGeom prst="rect">
              <a:avLst/>
            </a:prstGeom>
            <a:noFill/>
          </p:spPr>
          <p:txBody>
            <a:bodyPr wrap="square" rtlCol="0">
              <a:spAutoFit/>
            </a:bodyPr>
            <a:lstStyle/>
            <a:p>
              <a:pPr fontAlgn="auto">
                <a:spcBef>
                  <a:spcPts val="0"/>
                </a:spcBef>
                <a:spcAft>
                  <a:spcPts val="0"/>
                </a:spcAft>
              </a:pPr>
              <a:r>
                <a:rPr lang="id-ID" sz="1200" dirty="0" smtClean="0">
                  <a:solidFill>
                    <a:prstClr val="black"/>
                  </a:solidFill>
                  <a:latin typeface="Calibri" panose="020F0502020204030204"/>
                  <a:ea typeface="+mn-ea"/>
                </a:rPr>
                <a:t>Akad Mudharabah</a:t>
              </a:r>
              <a:endParaRPr lang="id-ID" sz="1200" dirty="0">
                <a:solidFill>
                  <a:prstClr val="black"/>
                </a:solidFill>
                <a:latin typeface="Calibri" panose="020F0502020204030204"/>
                <a:ea typeface="+mn-ea"/>
              </a:endParaRPr>
            </a:p>
          </p:txBody>
        </p:sp>
        <p:sp>
          <p:nvSpPr>
            <p:cNvPr id="120" name="TextBox 119"/>
            <p:cNvSpPr txBox="1"/>
            <p:nvPr/>
          </p:nvSpPr>
          <p:spPr>
            <a:xfrm rot="16200000">
              <a:off x="4121296" y="5745609"/>
              <a:ext cx="1800201" cy="286797"/>
            </a:xfrm>
            <a:prstGeom prst="rect">
              <a:avLst/>
            </a:prstGeom>
            <a:noFill/>
          </p:spPr>
          <p:txBody>
            <a:bodyPr wrap="square" rtlCol="0">
              <a:spAutoFit/>
            </a:bodyPr>
            <a:lstStyle/>
            <a:p>
              <a:pPr fontAlgn="auto">
                <a:spcBef>
                  <a:spcPts val="0"/>
                </a:spcBef>
                <a:spcAft>
                  <a:spcPts val="0"/>
                </a:spcAft>
              </a:pPr>
              <a:r>
                <a:rPr lang="id-ID" sz="1200" dirty="0" smtClean="0">
                  <a:solidFill>
                    <a:prstClr val="black"/>
                  </a:solidFill>
                  <a:latin typeface="Calibri" panose="020F0502020204030204"/>
                  <a:ea typeface="+mn-ea"/>
                </a:rPr>
                <a:t>Akad Mudharabah</a:t>
              </a:r>
              <a:endParaRPr lang="id-ID" sz="1200" dirty="0">
                <a:solidFill>
                  <a:prstClr val="black"/>
                </a:solidFill>
                <a:latin typeface="Calibri" panose="020F0502020204030204"/>
                <a:ea typeface="+mn-ea"/>
              </a:endParaRPr>
            </a:p>
          </p:txBody>
        </p:sp>
        <p:sp>
          <p:nvSpPr>
            <p:cNvPr id="121" name="TextBox 120"/>
            <p:cNvSpPr txBox="1"/>
            <p:nvPr/>
          </p:nvSpPr>
          <p:spPr>
            <a:xfrm>
              <a:off x="2133252" y="2446029"/>
              <a:ext cx="1888058" cy="305429"/>
            </a:xfrm>
            <a:prstGeom prst="rect">
              <a:avLst/>
            </a:prstGeom>
            <a:noFill/>
          </p:spPr>
          <p:txBody>
            <a:bodyPr wrap="square" rtlCol="0">
              <a:spAutoFit/>
            </a:bodyPr>
            <a:lstStyle/>
            <a:p>
              <a:pPr fontAlgn="auto">
                <a:spcBef>
                  <a:spcPts val="0"/>
                </a:spcBef>
                <a:spcAft>
                  <a:spcPts val="0"/>
                </a:spcAft>
              </a:pPr>
              <a:r>
                <a:rPr lang="id-ID" sz="1200" dirty="0" smtClean="0">
                  <a:solidFill>
                    <a:prstClr val="black"/>
                  </a:solidFill>
                  <a:latin typeface="Calibri" panose="020F0502020204030204"/>
                  <a:ea typeface="+mn-ea"/>
                </a:rPr>
                <a:t>Akad </a:t>
              </a:r>
              <a:r>
                <a:rPr lang="id-ID" sz="1200" i="1" dirty="0">
                  <a:solidFill>
                    <a:prstClr val="black"/>
                  </a:solidFill>
                  <a:latin typeface="Calibri" panose="020F0502020204030204"/>
                  <a:ea typeface="+mn-ea"/>
                </a:rPr>
                <a:t>T</a:t>
              </a:r>
              <a:r>
                <a:rPr lang="id-ID" sz="1200" i="1" dirty="0" smtClean="0">
                  <a:solidFill>
                    <a:prstClr val="black"/>
                  </a:solidFill>
                  <a:latin typeface="Calibri" panose="020F0502020204030204"/>
                  <a:ea typeface="+mn-ea"/>
                </a:rPr>
                <a:t>abarru’</a:t>
              </a:r>
              <a:endParaRPr lang="id-ID" sz="1200" i="1" dirty="0">
                <a:solidFill>
                  <a:prstClr val="black"/>
                </a:solidFill>
                <a:latin typeface="Calibri" panose="020F0502020204030204"/>
                <a:ea typeface="+mn-ea"/>
              </a:endParaRPr>
            </a:p>
          </p:txBody>
        </p:sp>
        <p:sp>
          <p:nvSpPr>
            <p:cNvPr id="122" name="TextBox 121"/>
            <p:cNvSpPr txBox="1"/>
            <p:nvPr/>
          </p:nvSpPr>
          <p:spPr>
            <a:xfrm>
              <a:off x="5327794" y="2338174"/>
              <a:ext cx="1815186" cy="305429"/>
            </a:xfrm>
            <a:prstGeom prst="rect">
              <a:avLst/>
            </a:prstGeom>
            <a:noFill/>
          </p:spPr>
          <p:txBody>
            <a:bodyPr wrap="square" rtlCol="0">
              <a:spAutoFit/>
            </a:bodyPr>
            <a:lstStyle/>
            <a:p>
              <a:pPr fontAlgn="auto">
                <a:spcBef>
                  <a:spcPts val="0"/>
                </a:spcBef>
                <a:spcAft>
                  <a:spcPts val="0"/>
                </a:spcAft>
              </a:pPr>
              <a:r>
                <a:rPr lang="id-ID" sz="1200" dirty="0" smtClean="0">
                  <a:solidFill>
                    <a:prstClr val="black"/>
                  </a:solidFill>
                  <a:latin typeface="Calibri" panose="020F0502020204030204"/>
                  <a:ea typeface="+mn-ea"/>
                </a:rPr>
                <a:t>Akad </a:t>
              </a:r>
              <a:r>
                <a:rPr lang="id-ID" sz="1200" i="1" dirty="0" smtClean="0">
                  <a:solidFill>
                    <a:prstClr val="black"/>
                  </a:solidFill>
                  <a:latin typeface="Calibri" panose="020F0502020204030204"/>
                  <a:ea typeface="+mn-ea"/>
                </a:rPr>
                <a:t>Wakalah</a:t>
              </a:r>
              <a:endParaRPr lang="id-ID" sz="1200" i="1" dirty="0">
                <a:solidFill>
                  <a:prstClr val="black"/>
                </a:solidFill>
                <a:latin typeface="Calibri" panose="020F0502020204030204"/>
                <a:ea typeface="+mn-ea"/>
              </a:endParaRPr>
            </a:p>
          </p:txBody>
        </p:sp>
      </p:grpSp>
      <p:sp>
        <p:nvSpPr>
          <p:cNvPr id="130" name="TextBox 129"/>
          <p:cNvSpPr txBox="1"/>
          <p:nvPr/>
        </p:nvSpPr>
        <p:spPr>
          <a:xfrm>
            <a:off x="179512" y="1331476"/>
            <a:ext cx="23042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d-ID" b="1" dirty="0" smtClean="0"/>
              <a:t>Alur Alokasi Dana</a:t>
            </a:r>
            <a:endParaRPr lang="id-ID" b="1" dirty="0"/>
          </a:p>
        </p:txBody>
      </p:sp>
    </p:spTree>
    <p:extLst>
      <p:ext uri="{BB962C8B-B14F-4D97-AF65-F5344CB8AC3E}">
        <p14:creationId xmlns:p14="http://schemas.microsoft.com/office/powerpoint/2010/main" xmlns="" val="1119170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a:solidFill>
                  <a:srgbClr val="760000"/>
                </a:solidFill>
                <a:latin typeface="Impact" pitchFamily="34" charset="0"/>
                <a:ea typeface="MS PGothic" pitchFamily="34" charset="-128"/>
                <a:cs typeface="Arial" charset="0"/>
              </a:rPr>
              <a:t>Pemrosesan Klaim</a:t>
            </a:r>
          </a:p>
        </p:txBody>
      </p:sp>
      <p:sp>
        <p:nvSpPr>
          <p:cNvPr id="3" name="Content Placeholder 2"/>
          <p:cNvSpPr>
            <a:spLocks noGrp="1"/>
          </p:cNvSpPr>
          <p:nvPr>
            <p:ph idx="1"/>
          </p:nvPr>
        </p:nvSpPr>
        <p:spPr/>
        <p:txBody>
          <a:bodyPr/>
          <a:lstStyle/>
          <a:p>
            <a:r>
              <a:rPr lang="id-ID" dirty="0" smtClean="0"/>
              <a:t>Proses untuk menentukan (i) apakah suatu klaim yang diajukan dapat dibayar sesuai dengan syarat-syarat dalam polis dan (ii) nilai manfaat yang dapat dibayarkan kepada peserta.</a:t>
            </a:r>
          </a:p>
          <a:p>
            <a:endParaRPr lang="id-ID" dirty="0"/>
          </a:p>
        </p:txBody>
      </p:sp>
      <p:sp>
        <p:nvSpPr>
          <p:cNvPr id="4" name="Slide Number Placeholder 3"/>
          <p:cNvSpPr>
            <a:spLocks noGrp="1"/>
          </p:cNvSpPr>
          <p:nvPr>
            <p:ph type="sldNum" sz="quarter" idx="10"/>
          </p:nvPr>
        </p:nvSpPr>
        <p:spPr/>
        <p:txBody>
          <a:bodyPr/>
          <a:lstStyle/>
          <a:p>
            <a:fld id="{06EF8ED3-A5FF-4D20-A5F4-A1046C716DC0}" type="slidenum">
              <a:rPr lang="en-US" smtClean="0"/>
              <a:pPr/>
              <a:t>23</a:t>
            </a:fld>
            <a:endParaRPr lang="en-US"/>
          </a:p>
        </p:txBody>
      </p:sp>
      <p:graphicFrame>
        <p:nvGraphicFramePr>
          <p:cNvPr id="5" name="Diagram 4"/>
          <p:cNvGraphicFramePr/>
          <p:nvPr>
            <p:extLst>
              <p:ext uri="{D42A27DB-BD31-4B8C-83A1-F6EECF244321}">
                <p14:modId xmlns:p14="http://schemas.microsoft.com/office/powerpoint/2010/main" xmlns="" val="160382106"/>
              </p:ext>
            </p:extLst>
          </p:nvPr>
        </p:nvGraphicFramePr>
        <p:xfrm>
          <a:off x="827584" y="2045072"/>
          <a:ext cx="13177464"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p:cNvSpPr/>
          <p:nvPr/>
        </p:nvSpPr>
        <p:spPr>
          <a:xfrm rot="16200000" flipH="1">
            <a:off x="6246186" y="3897051"/>
            <a:ext cx="612068" cy="2520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7" name="TextBox 6"/>
          <p:cNvSpPr txBox="1"/>
          <p:nvPr/>
        </p:nvSpPr>
        <p:spPr>
          <a:xfrm>
            <a:off x="4889060" y="5517232"/>
            <a:ext cx="3348372" cy="923330"/>
          </a:xfrm>
          <a:prstGeom prst="rect">
            <a:avLst/>
          </a:prstGeom>
          <a:noFill/>
        </p:spPr>
        <p:txBody>
          <a:bodyPr wrap="square" rtlCol="0">
            <a:spAutoFit/>
          </a:bodyPr>
          <a:lstStyle/>
          <a:p>
            <a:pPr algn="ctr"/>
            <a:r>
              <a:rPr lang="id-ID" dirty="0" smtClean="0"/>
              <a:t>Dilakukan oleh Perusahaan Asuransi Syariah atau Pihak Ketiga yang Ditunjuk</a:t>
            </a:r>
            <a:endParaRPr lang="id-ID" dirty="0"/>
          </a:p>
        </p:txBody>
      </p:sp>
    </p:spTree>
    <p:extLst>
      <p:ext uri="{BB962C8B-B14F-4D97-AF65-F5344CB8AC3E}">
        <p14:creationId xmlns:p14="http://schemas.microsoft.com/office/powerpoint/2010/main" xmlns="" val="4124383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pPr marL="0" indent="0" algn="ctr">
              <a:buNone/>
            </a:pPr>
            <a:r>
              <a:rPr lang="id-ID" dirty="0"/>
              <a:t>Topik III : </a:t>
            </a:r>
            <a:endParaRPr lang="id-ID" dirty="0" smtClean="0"/>
          </a:p>
          <a:p>
            <a:pPr marL="0" indent="0" algn="ctr">
              <a:buNone/>
            </a:pPr>
            <a:endParaRPr lang="id-ID" dirty="0" smtClean="0"/>
          </a:p>
          <a:p>
            <a:pPr marL="0" indent="0" algn="ctr">
              <a:buNone/>
            </a:pPr>
            <a:r>
              <a:rPr lang="id-ID" dirty="0" smtClean="0"/>
              <a:t>Survey </a:t>
            </a:r>
            <a:r>
              <a:rPr lang="id-ID" dirty="0"/>
              <a:t>Nasional Literasi dan Inklusi Keuangan 2016 </a:t>
            </a:r>
          </a:p>
        </p:txBody>
      </p:sp>
      <p:sp>
        <p:nvSpPr>
          <p:cNvPr id="4" name="Slide Number Placeholder 3"/>
          <p:cNvSpPr>
            <a:spLocks noGrp="1"/>
          </p:cNvSpPr>
          <p:nvPr>
            <p:ph type="sldNum" sz="quarter" idx="10"/>
          </p:nvPr>
        </p:nvSpPr>
        <p:spPr/>
        <p:txBody>
          <a:bodyPr/>
          <a:lstStyle/>
          <a:p>
            <a:fld id="{06EF8ED3-A5FF-4D20-A5F4-A1046C716DC0}" type="slidenum">
              <a:rPr lang="en-US" smtClean="0"/>
              <a:pPr/>
              <a:t>24</a:t>
            </a:fld>
            <a:endParaRPr lang="en-US"/>
          </a:p>
        </p:txBody>
      </p:sp>
    </p:spTree>
    <p:extLst>
      <p:ext uri="{BB962C8B-B14F-4D97-AF65-F5344CB8AC3E}">
        <p14:creationId xmlns:p14="http://schemas.microsoft.com/office/powerpoint/2010/main" xmlns="" val="3815004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cstate="print"/>
          <a:stretch>
            <a:fillRect/>
          </a:stretch>
        </p:blipFill>
        <p:spPr>
          <a:xfrm>
            <a:off x="-1808" y="1"/>
            <a:ext cx="9145808" cy="6448424"/>
          </a:xfrm>
          <a:prstGeom prst="rect">
            <a:avLst/>
          </a:prstGeom>
        </p:spPr>
      </p:pic>
      <p:sp>
        <p:nvSpPr>
          <p:cNvPr id="4" name="Slide Number Placeholder 3"/>
          <p:cNvSpPr>
            <a:spLocks noGrp="1"/>
          </p:cNvSpPr>
          <p:nvPr>
            <p:ph type="sldNum" sz="quarter" idx="10"/>
          </p:nvPr>
        </p:nvSpPr>
        <p:spPr/>
        <p:txBody>
          <a:bodyPr/>
          <a:lstStyle/>
          <a:p>
            <a:fld id="{06EF8ED3-A5FF-4D20-A5F4-A1046C716DC0}" type="slidenum">
              <a:rPr lang="en-US" smtClean="0"/>
              <a:pPr/>
              <a:t>25</a:t>
            </a:fld>
            <a:endParaRPr lang="en-US"/>
          </a:p>
        </p:txBody>
      </p:sp>
    </p:spTree>
    <p:extLst>
      <p:ext uri="{BB962C8B-B14F-4D97-AF65-F5344CB8AC3E}">
        <p14:creationId xmlns:p14="http://schemas.microsoft.com/office/powerpoint/2010/main" xmlns="" val="3547944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cstate="print"/>
          <a:stretch>
            <a:fillRect/>
          </a:stretch>
        </p:blipFill>
        <p:spPr>
          <a:xfrm>
            <a:off x="0" y="0"/>
            <a:ext cx="9144000" cy="6448425"/>
          </a:xfrm>
          <a:prstGeom prst="rect">
            <a:avLst/>
          </a:prstGeom>
        </p:spPr>
      </p:pic>
      <p:sp>
        <p:nvSpPr>
          <p:cNvPr id="4" name="Slide Number Placeholder 3"/>
          <p:cNvSpPr>
            <a:spLocks noGrp="1"/>
          </p:cNvSpPr>
          <p:nvPr>
            <p:ph type="sldNum" sz="quarter" idx="10"/>
          </p:nvPr>
        </p:nvSpPr>
        <p:spPr/>
        <p:txBody>
          <a:bodyPr/>
          <a:lstStyle/>
          <a:p>
            <a:fld id="{06EF8ED3-A5FF-4D20-A5F4-A1046C716DC0}" type="slidenum">
              <a:rPr lang="en-US" smtClean="0"/>
              <a:pPr/>
              <a:t>26</a:t>
            </a:fld>
            <a:endParaRPr lang="en-US"/>
          </a:p>
        </p:txBody>
      </p:sp>
    </p:spTree>
    <p:extLst>
      <p:ext uri="{BB962C8B-B14F-4D97-AF65-F5344CB8AC3E}">
        <p14:creationId xmlns:p14="http://schemas.microsoft.com/office/powerpoint/2010/main" xmlns="" val="1715758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2" cstate="print"/>
          <a:stretch>
            <a:fillRect/>
          </a:stretch>
        </p:blipFill>
        <p:spPr>
          <a:xfrm>
            <a:off x="-1" y="1"/>
            <a:ext cx="9153525" cy="6448424"/>
          </a:xfrm>
          <a:prstGeom prst="rect">
            <a:avLst/>
          </a:prstGeom>
        </p:spPr>
      </p:pic>
      <p:sp>
        <p:nvSpPr>
          <p:cNvPr id="4" name="Slide Number Placeholder 3"/>
          <p:cNvSpPr>
            <a:spLocks noGrp="1"/>
          </p:cNvSpPr>
          <p:nvPr>
            <p:ph type="sldNum" sz="quarter" idx="10"/>
          </p:nvPr>
        </p:nvSpPr>
        <p:spPr/>
        <p:txBody>
          <a:bodyPr/>
          <a:lstStyle/>
          <a:p>
            <a:fld id="{06EF8ED3-A5FF-4D20-A5F4-A1046C716DC0}" type="slidenum">
              <a:rPr lang="en-US" smtClean="0"/>
              <a:pPr/>
              <a:t>27</a:t>
            </a:fld>
            <a:endParaRPr lang="en-US"/>
          </a:p>
        </p:txBody>
      </p:sp>
    </p:spTree>
    <p:extLst>
      <p:ext uri="{BB962C8B-B14F-4D97-AF65-F5344CB8AC3E}">
        <p14:creationId xmlns:p14="http://schemas.microsoft.com/office/powerpoint/2010/main" xmlns="" val="3593556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6380326" cy="643655"/>
          </a:xfrm>
        </p:spPr>
        <p:txBody>
          <a:bodyPr/>
          <a:lstStyle/>
          <a:p>
            <a:pPr algn="l"/>
            <a:endParaRPr lang="id-ID" dirty="0"/>
          </a:p>
        </p:txBody>
      </p:sp>
      <p:pic>
        <p:nvPicPr>
          <p:cNvPr id="5" name="Content Placeholder 4"/>
          <p:cNvPicPr>
            <a:picLocks noGrp="1" noChangeAspect="1"/>
          </p:cNvPicPr>
          <p:nvPr>
            <p:ph idx="1"/>
          </p:nvPr>
        </p:nvPicPr>
        <p:blipFill>
          <a:blip r:embed="rId2" cstate="print"/>
          <a:stretch>
            <a:fillRect/>
          </a:stretch>
        </p:blipFill>
        <p:spPr>
          <a:xfrm>
            <a:off x="0" y="0"/>
            <a:ext cx="9153525" cy="6448425"/>
          </a:xfrm>
          <a:prstGeom prst="rect">
            <a:avLst/>
          </a:prstGeom>
        </p:spPr>
      </p:pic>
      <p:sp>
        <p:nvSpPr>
          <p:cNvPr id="4" name="Slide Number Placeholder 3"/>
          <p:cNvSpPr>
            <a:spLocks noGrp="1"/>
          </p:cNvSpPr>
          <p:nvPr>
            <p:ph type="sldNum" sz="quarter" idx="10"/>
          </p:nvPr>
        </p:nvSpPr>
        <p:spPr/>
        <p:txBody>
          <a:bodyPr/>
          <a:lstStyle/>
          <a:p>
            <a:fld id="{06EF8ED3-A5FF-4D20-A5F4-A1046C716DC0}" type="slidenum">
              <a:rPr lang="en-US" smtClean="0"/>
              <a:pPr/>
              <a:t>28</a:t>
            </a:fld>
            <a:endParaRPr lang="en-US"/>
          </a:p>
        </p:txBody>
      </p:sp>
    </p:spTree>
    <p:extLst>
      <p:ext uri="{BB962C8B-B14F-4D97-AF65-F5344CB8AC3E}">
        <p14:creationId xmlns:p14="http://schemas.microsoft.com/office/powerpoint/2010/main" xmlns="" val="2128582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Slide Number Placeholder 3"/>
          <p:cNvSpPr>
            <a:spLocks noGrp="1"/>
          </p:cNvSpPr>
          <p:nvPr>
            <p:ph type="sldNum" sz="quarter" idx="10"/>
          </p:nvPr>
        </p:nvSpPr>
        <p:spPr/>
        <p:txBody>
          <a:bodyPr/>
          <a:lstStyle/>
          <a:p>
            <a:fld id="{06EF8ED3-A5FF-4D20-A5F4-A1046C716DC0}" type="slidenum">
              <a:rPr lang="en-US" smtClean="0"/>
              <a:pPr/>
              <a:t>29</a:t>
            </a:fld>
            <a:endParaRPr lang="en-US"/>
          </a:p>
        </p:txBody>
      </p:sp>
      <p:sp>
        <p:nvSpPr>
          <p:cNvPr id="6" name="Content Placeholder 5"/>
          <p:cNvSpPr>
            <a:spLocks noGrp="1"/>
          </p:cNvSpPr>
          <p:nvPr>
            <p:ph idx="1"/>
          </p:nvPr>
        </p:nvSpPr>
        <p:spPr/>
        <p:txBody>
          <a:bodyPr/>
          <a:lstStyle/>
          <a:p>
            <a:endParaRPr lang="id-ID"/>
          </a:p>
        </p:txBody>
      </p:sp>
      <p:pic>
        <p:nvPicPr>
          <p:cNvPr id="7" name="Picture 6"/>
          <p:cNvPicPr>
            <a:picLocks noChangeAspect="1"/>
          </p:cNvPicPr>
          <p:nvPr/>
        </p:nvPicPr>
        <p:blipFill>
          <a:blip r:embed="rId2" cstate="print"/>
          <a:stretch>
            <a:fillRect/>
          </a:stretch>
        </p:blipFill>
        <p:spPr>
          <a:xfrm>
            <a:off x="-1" y="44624"/>
            <a:ext cx="9186809" cy="6525345"/>
          </a:xfrm>
          <a:prstGeom prst="rect">
            <a:avLst/>
          </a:prstGeom>
        </p:spPr>
      </p:pic>
    </p:spTree>
    <p:extLst>
      <p:ext uri="{BB962C8B-B14F-4D97-AF65-F5344CB8AC3E}">
        <p14:creationId xmlns:p14="http://schemas.microsoft.com/office/powerpoint/2010/main" xmlns="" val="315778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bapepam\Desktop\LOGO OJK_FINALE indones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10001" r="11105"/>
          <a:stretch>
            <a:fillRect/>
          </a:stretch>
        </p:blipFill>
        <p:spPr bwMode="auto">
          <a:xfrm>
            <a:off x="7938" y="44450"/>
            <a:ext cx="2476500"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14325" y="2924175"/>
            <a:ext cx="8686800" cy="1138773"/>
          </a:xfrm>
          <a:prstGeom prst="rect">
            <a:avLst/>
          </a:prstGeom>
        </p:spPr>
        <p:txBody>
          <a:bodyPr>
            <a:spAutoFit/>
          </a:bodyPr>
          <a:lstStyle/>
          <a:p>
            <a:pPr algn="ctr" fontAlgn="auto">
              <a:spcBef>
                <a:spcPts val="0"/>
              </a:spcBef>
              <a:spcAft>
                <a:spcPts val="0"/>
              </a:spcAft>
              <a:defRPr/>
            </a:pPr>
            <a:r>
              <a:rPr lang="id-ID" sz="3600" b="1" dirty="0" smtClean="0">
                <a:ea typeface="ＭＳ Ｐゴシック" charset="-128"/>
                <a:cs typeface="+mn-cs"/>
              </a:rPr>
              <a:t>Topik I:</a:t>
            </a:r>
            <a:endParaRPr lang="id-ID" sz="3200" b="1" dirty="0" smtClean="0">
              <a:ea typeface="ＭＳ Ｐゴシック" charset="-128"/>
              <a:cs typeface="+mn-cs"/>
            </a:endParaRPr>
          </a:p>
          <a:p>
            <a:pPr algn="ctr" fontAlgn="auto">
              <a:spcBef>
                <a:spcPts val="0"/>
              </a:spcBef>
              <a:spcAft>
                <a:spcPts val="0"/>
              </a:spcAft>
              <a:defRPr/>
            </a:pPr>
            <a:r>
              <a:rPr lang="id-ID" sz="3200" b="1" i="1" dirty="0" smtClean="0">
                <a:ea typeface="ＭＳ Ｐゴシック" charset="-128"/>
                <a:cs typeface="+mn-cs"/>
              </a:rPr>
              <a:t>“</a:t>
            </a:r>
            <a:r>
              <a:rPr lang="id-ID" sz="3200" b="1" dirty="0">
                <a:ea typeface="ＭＳ Ｐゴシック" charset="-128"/>
                <a:cs typeface="+mn-cs"/>
              </a:rPr>
              <a:t>Kelembagaan Perusahaan Asuransi Syariah</a:t>
            </a:r>
            <a:r>
              <a:rPr lang="id-ID" sz="3200" b="1" i="1" dirty="0">
                <a:ea typeface="ＭＳ Ｐゴシック" charset="-128"/>
                <a:cs typeface="+mn-cs"/>
              </a:rPr>
              <a:t>”</a:t>
            </a:r>
            <a:endParaRPr lang="id-ID" sz="3200" b="1" kern="0" dirty="0">
              <a:latin typeface="Segoe UI" pitchFamily="34" charset="0"/>
              <a:ea typeface="Segoe UI" pitchFamily="34" charset="0"/>
              <a:cs typeface="Segoe UI" pitchFamily="34" charset="0"/>
            </a:endParaRPr>
          </a:p>
        </p:txBody>
      </p:sp>
      <p:cxnSp>
        <p:nvCxnSpPr>
          <p:cNvPr id="6" name="Straight Connector 5"/>
          <p:cNvCxnSpPr/>
          <p:nvPr/>
        </p:nvCxnSpPr>
        <p:spPr>
          <a:xfrm>
            <a:off x="468313" y="3933825"/>
            <a:ext cx="8534400" cy="0"/>
          </a:xfrm>
          <a:prstGeom prst="line">
            <a:avLst/>
          </a:prstGeom>
        </p:spPr>
        <p:style>
          <a:lnRef idx="1">
            <a:schemeClr val="accent2"/>
          </a:lnRef>
          <a:fillRef idx="0">
            <a:schemeClr val="accent2"/>
          </a:fillRef>
          <a:effectRef idx="0">
            <a:schemeClr val="accent2"/>
          </a:effectRef>
          <a:fontRef idx="minor">
            <a:schemeClr val="tx1"/>
          </a:fontRef>
        </p:style>
      </p:cxnSp>
      <p:sp>
        <p:nvSpPr>
          <p:cNvPr id="8197" name="Subtitle 6"/>
          <p:cNvSpPr txBox="1">
            <a:spLocks/>
          </p:cNvSpPr>
          <p:nvPr/>
        </p:nvSpPr>
        <p:spPr bwMode="auto">
          <a:xfrm>
            <a:off x="3167063" y="6130925"/>
            <a:ext cx="5976937"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buFont typeface="Arial" charset="0"/>
              <a:buNone/>
            </a:pPr>
            <a:endParaRPr lang="id-ID" altLang="id-ID" sz="1800" b="1" dirty="0">
              <a:solidFill>
                <a:schemeClr val="bg1"/>
              </a:solidFill>
              <a:latin typeface="Arial" charset="0"/>
            </a:endParaRPr>
          </a:p>
        </p:txBody>
      </p:sp>
    </p:spTree>
    <p:extLst>
      <p:ext uri="{BB962C8B-B14F-4D97-AF65-F5344CB8AC3E}">
        <p14:creationId xmlns:p14="http://schemas.microsoft.com/office/powerpoint/2010/main" xmlns="" val="2039485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0"/>
          </p:nvPr>
        </p:nvSpPr>
        <p:spPr/>
        <p:txBody>
          <a:bodyPr/>
          <a:lstStyle/>
          <a:p>
            <a:fld id="{06EF8ED3-A5FF-4D20-A5F4-A1046C716DC0}" type="slidenum">
              <a:rPr lang="en-US" smtClean="0"/>
              <a:pPr/>
              <a:t>30</a:t>
            </a:fld>
            <a:endParaRPr lang="en-US"/>
          </a:p>
        </p:txBody>
      </p:sp>
      <p:pic>
        <p:nvPicPr>
          <p:cNvPr id="5" name="Picture 4"/>
          <p:cNvPicPr>
            <a:picLocks noChangeAspect="1"/>
          </p:cNvPicPr>
          <p:nvPr/>
        </p:nvPicPr>
        <p:blipFill>
          <a:blip r:embed="rId2" cstate="print"/>
          <a:stretch>
            <a:fillRect/>
          </a:stretch>
        </p:blipFill>
        <p:spPr>
          <a:xfrm>
            <a:off x="0" y="0"/>
            <a:ext cx="9144000" cy="6525344"/>
          </a:xfrm>
          <a:prstGeom prst="rect">
            <a:avLst/>
          </a:prstGeom>
        </p:spPr>
      </p:pic>
    </p:spTree>
    <p:extLst>
      <p:ext uri="{BB962C8B-B14F-4D97-AF65-F5344CB8AC3E}">
        <p14:creationId xmlns:p14="http://schemas.microsoft.com/office/powerpoint/2010/main" xmlns="" val="3674660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0"/>
          </p:nvPr>
        </p:nvSpPr>
        <p:spPr/>
        <p:txBody>
          <a:bodyPr/>
          <a:lstStyle/>
          <a:p>
            <a:fld id="{06EF8ED3-A5FF-4D20-A5F4-A1046C716DC0}" type="slidenum">
              <a:rPr lang="en-US" smtClean="0"/>
              <a:pPr/>
              <a:t>31</a:t>
            </a:fld>
            <a:endParaRPr lang="en-US"/>
          </a:p>
        </p:txBody>
      </p:sp>
      <p:pic>
        <p:nvPicPr>
          <p:cNvPr id="5" name="Picture 4"/>
          <p:cNvPicPr>
            <a:picLocks noChangeAspect="1"/>
          </p:cNvPicPr>
          <p:nvPr/>
        </p:nvPicPr>
        <p:blipFill>
          <a:blip r:embed="rId2" cstate="print"/>
          <a:stretch>
            <a:fillRect/>
          </a:stretch>
        </p:blipFill>
        <p:spPr>
          <a:xfrm>
            <a:off x="0" y="1"/>
            <a:ext cx="9144000" cy="6448424"/>
          </a:xfrm>
          <a:prstGeom prst="rect">
            <a:avLst/>
          </a:prstGeom>
        </p:spPr>
      </p:pic>
    </p:spTree>
    <p:extLst>
      <p:ext uri="{BB962C8B-B14F-4D97-AF65-F5344CB8AC3E}">
        <p14:creationId xmlns:p14="http://schemas.microsoft.com/office/powerpoint/2010/main" xmlns="" val="2973452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994122"/>
          </a:xfrm>
        </p:spPr>
        <p:txBody>
          <a:bodyPr/>
          <a:lstStyle/>
          <a:p>
            <a:r>
              <a:rPr lang="id-ID" sz="2800" dirty="0" smtClean="0"/>
              <a:t>Topik IV:</a:t>
            </a:r>
            <a:br>
              <a:rPr lang="id-ID" sz="2800" dirty="0" smtClean="0"/>
            </a:br>
            <a:r>
              <a:rPr lang="id-ID" sz="2800" dirty="0" smtClean="0"/>
              <a:t>Tantangan Pengembangan Asuransi Syariah</a:t>
            </a:r>
            <a:endParaRPr lang="id-ID" sz="2800" dirty="0"/>
          </a:p>
        </p:txBody>
      </p:sp>
      <p:sp>
        <p:nvSpPr>
          <p:cNvPr id="3" name="Content Placeholder 2"/>
          <p:cNvSpPr>
            <a:spLocks noGrp="1"/>
          </p:cNvSpPr>
          <p:nvPr>
            <p:ph idx="1"/>
          </p:nvPr>
        </p:nvSpPr>
        <p:spPr/>
        <p:txBody>
          <a:bodyPr/>
          <a:lstStyle/>
          <a:p>
            <a:pPr marL="177800" lvl="1" indent="-177800">
              <a:spcBef>
                <a:spcPts val="0"/>
              </a:spcBef>
              <a:buFont typeface="+mj-lt"/>
              <a:buAutoNum type="alphaLcPeriod"/>
            </a:pPr>
            <a:endParaRPr lang="id-ID" sz="900" dirty="0" smtClean="0"/>
          </a:p>
          <a:p>
            <a:r>
              <a:rPr lang="id-ID" dirty="0" smtClean="0"/>
              <a:t>Produk asuransi </a:t>
            </a:r>
            <a:r>
              <a:rPr lang="id-ID" dirty="0"/>
              <a:t>s</a:t>
            </a:r>
            <a:r>
              <a:rPr lang="id-ID" dirty="0" smtClean="0"/>
              <a:t>yariah belum cukup inovatif, masih cerminan sama dengan konventional/ belum unik;</a:t>
            </a:r>
          </a:p>
          <a:p>
            <a:r>
              <a:rPr lang="id-ID" dirty="0" smtClean="0"/>
              <a:t>Kurangnya SDM yang memahami asuransi syariah;</a:t>
            </a:r>
          </a:p>
          <a:p>
            <a:r>
              <a:rPr lang="id-ID" dirty="0" smtClean="0"/>
              <a:t>Literasi masyarakat tentang asuransi </a:t>
            </a:r>
            <a:r>
              <a:rPr lang="id-ID" dirty="0"/>
              <a:t>s</a:t>
            </a:r>
            <a:r>
              <a:rPr lang="id-ID" dirty="0" smtClean="0"/>
              <a:t>yariah masih kecil;</a:t>
            </a:r>
          </a:p>
          <a:p>
            <a:pPr marL="342900" lvl="1" indent="-342900">
              <a:buFont typeface="Arial" pitchFamily="34" charset="0"/>
              <a:buChar char="•"/>
            </a:pPr>
            <a:r>
              <a:rPr lang="id-ID" sz="2800" dirty="0"/>
              <a:t>68,96% Perusahaan asuransi syariah memiliki modal &lt; Rp 50 </a:t>
            </a:r>
            <a:r>
              <a:rPr lang="id-ID" sz="2800" dirty="0" smtClean="0"/>
              <a:t>milyar. </a:t>
            </a:r>
            <a:endParaRPr lang="id-ID" sz="2800" dirty="0"/>
          </a:p>
          <a:p>
            <a:endParaRPr lang="id-ID" dirty="0"/>
          </a:p>
        </p:txBody>
      </p:sp>
      <p:sp>
        <p:nvSpPr>
          <p:cNvPr id="4" name="Slide Number Placeholder 3"/>
          <p:cNvSpPr>
            <a:spLocks noGrp="1"/>
          </p:cNvSpPr>
          <p:nvPr>
            <p:ph type="sldNum" sz="quarter" idx="10"/>
          </p:nvPr>
        </p:nvSpPr>
        <p:spPr/>
        <p:txBody>
          <a:bodyPr/>
          <a:lstStyle/>
          <a:p>
            <a:fld id="{06EF8ED3-A5FF-4D20-A5F4-A1046C716DC0}" type="slidenum">
              <a:rPr lang="en-US" smtClean="0"/>
              <a:pPr/>
              <a:t>32</a:t>
            </a:fld>
            <a:endParaRPr lang="en-US"/>
          </a:p>
        </p:txBody>
      </p:sp>
    </p:spTree>
    <p:extLst>
      <p:ext uri="{BB962C8B-B14F-4D97-AF65-F5344CB8AC3E}">
        <p14:creationId xmlns:p14="http://schemas.microsoft.com/office/powerpoint/2010/main" xmlns="" val="2974356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0"/>
            <a:ext cx="6380326" cy="643655"/>
          </a:xfrm>
        </p:spPr>
        <p:txBody>
          <a:bodyPr/>
          <a:lstStyle/>
          <a:p>
            <a:pPr algn="r"/>
            <a:r>
              <a:rPr lang="id-ID" dirty="0" smtClean="0">
                <a:solidFill>
                  <a:srgbClr val="760000"/>
                </a:solidFill>
                <a:latin typeface="Impact" pitchFamily="34" charset="0"/>
                <a:ea typeface="MS PGothic" pitchFamily="34" charset="-128"/>
                <a:cs typeface="Arial" charset="0"/>
              </a:rPr>
              <a:t>Referensi Regulasi &amp; Fatwa</a:t>
            </a:r>
            <a:endParaRPr lang="id-ID" dirty="0">
              <a:solidFill>
                <a:srgbClr val="760000"/>
              </a:solidFill>
              <a:latin typeface="Impact" pitchFamily="34" charset="0"/>
              <a:ea typeface="MS PGothic" pitchFamily="34" charset="-128"/>
              <a:cs typeface="Arial" charset="0"/>
            </a:endParaRPr>
          </a:p>
        </p:txBody>
      </p:sp>
      <p:sp>
        <p:nvSpPr>
          <p:cNvPr id="3" name="Content Placeholder 2"/>
          <p:cNvSpPr>
            <a:spLocks noGrp="1"/>
          </p:cNvSpPr>
          <p:nvPr>
            <p:ph idx="1"/>
          </p:nvPr>
        </p:nvSpPr>
        <p:spPr>
          <a:xfrm>
            <a:off x="179512" y="548680"/>
            <a:ext cx="8589640" cy="5904656"/>
          </a:xfrm>
        </p:spPr>
        <p:txBody>
          <a:bodyPr/>
          <a:lstStyle/>
          <a:p>
            <a:pPr lvl="0" algn="just"/>
            <a:r>
              <a:rPr lang="id-ID" sz="1400" dirty="0"/>
              <a:t>Undang-Undang Nomor 21 Tahun 2011 tentang Otoritas Jasa Keuangan.</a:t>
            </a:r>
          </a:p>
          <a:p>
            <a:pPr lvl="0" algn="just"/>
            <a:r>
              <a:rPr lang="id-ID" sz="1400" dirty="0"/>
              <a:t>Undang-Undang Nomor 40 Tahun 2014 tentang Perasuransian.</a:t>
            </a:r>
          </a:p>
          <a:p>
            <a:pPr lvl="0" algn="just"/>
            <a:r>
              <a:rPr lang="id-ID" sz="1400" dirty="0"/>
              <a:t>Peraturan Pemerintah Nomor 73 Tahun 1992 tentang Penyelenggaraan Usaha Perasuransian sebagaimana telah beberapa kali diubah terakhir dengan Peraturan Pemerintah Nomor 81 Tahun 2008.</a:t>
            </a:r>
          </a:p>
          <a:p>
            <a:pPr lvl="0" algn="just"/>
            <a:r>
              <a:rPr lang="id-ID" sz="1400" dirty="0"/>
              <a:t>Peraturan Menteri Keuangan Nomor 18/PMK.010/2010 tentang Penerapan Prinsip Dasar Penyelenggaraan Usaha Asuransi dan Usaha Reasuransi dengan Prinsip Syariah.</a:t>
            </a:r>
          </a:p>
          <a:p>
            <a:pPr lvl="0" algn="just"/>
            <a:r>
              <a:rPr lang="id-ID" sz="1400" dirty="0"/>
              <a:t>Peraturan Menteri Keuangan Nomor 11/PMK.010/2011 tentang Kesehatan Keuangan Usaha Asuransi dan Usaha Reasuransi dengan Prinsip </a:t>
            </a:r>
            <a:r>
              <a:rPr lang="id-ID" sz="1400" dirty="0" smtClean="0"/>
              <a:t>Syariah.</a:t>
            </a:r>
          </a:p>
          <a:p>
            <a:pPr lvl="0" algn="just"/>
            <a:r>
              <a:rPr lang="id-ID" altLang="id-ID" sz="1400" dirty="0" smtClean="0">
                <a:latin typeface="Arial" charset="0"/>
                <a:cs typeface="Arial" charset="0"/>
              </a:rPr>
              <a:t>Peraturan </a:t>
            </a:r>
            <a:r>
              <a:rPr lang="id-ID" altLang="id-ID" sz="1400" dirty="0">
                <a:latin typeface="Arial" charset="0"/>
                <a:cs typeface="Arial" charset="0"/>
              </a:rPr>
              <a:t>Menteri Keuangan Nomor 426/KMK.06/2003 tentang Perizinan Usaha Dan Kelembagaan  Perusahaan Asuransi dan Perusahaan  </a:t>
            </a:r>
            <a:r>
              <a:rPr lang="id-ID" altLang="id-ID" sz="1400" dirty="0" smtClean="0">
                <a:latin typeface="Arial" charset="0"/>
                <a:cs typeface="Arial" charset="0"/>
              </a:rPr>
              <a:t>Reasuransi;</a:t>
            </a:r>
          </a:p>
          <a:p>
            <a:pPr lvl="0" algn="just"/>
            <a:r>
              <a:rPr lang="id-ID" altLang="id-ID" sz="1400" dirty="0" smtClean="0">
                <a:latin typeface="Arial" charset="0"/>
                <a:cs typeface="Arial" charset="0"/>
              </a:rPr>
              <a:t>POJK </a:t>
            </a:r>
            <a:r>
              <a:rPr lang="id-ID" altLang="id-ID" sz="1400" dirty="0">
                <a:latin typeface="Arial" charset="0"/>
                <a:cs typeface="Arial" charset="0"/>
              </a:rPr>
              <a:t>Nomor 2/POJK.05/2014 tentang Tata Kelola Perusahaan Yang Baik Bagi Perusahaan Perasuransian; dan </a:t>
            </a:r>
            <a:endParaRPr lang="id-ID" altLang="id-ID" sz="1400" dirty="0" smtClean="0">
              <a:latin typeface="Arial" charset="0"/>
              <a:cs typeface="Arial" charset="0"/>
            </a:endParaRPr>
          </a:p>
          <a:p>
            <a:pPr lvl="0" algn="just"/>
            <a:r>
              <a:rPr lang="id-ID" altLang="id-ID" sz="1400" dirty="0" smtClean="0">
                <a:latin typeface="Arial" charset="0"/>
                <a:cs typeface="Arial" charset="0"/>
              </a:rPr>
              <a:t>POJK </a:t>
            </a:r>
            <a:r>
              <a:rPr lang="id-ID" altLang="id-ID" sz="1400" dirty="0">
                <a:latin typeface="Arial" charset="0"/>
                <a:cs typeface="Arial" charset="0"/>
              </a:rPr>
              <a:t>Nomor 4/POJK.05/2013 tentang Penilaian Kemampuan Dan Kepatutan Bagi Pihak Utama Pada Perusahaan Perasuransian, Dana Pensiun, Perusahaan Pembiayaan, Dan Perusahaan Penjaminan</a:t>
            </a:r>
            <a:r>
              <a:rPr lang="id-ID" altLang="id-ID" sz="1400" dirty="0" smtClean="0">
                <a:latin typeface="Arial" charset="0"/>
                <a:cs typeface="Arial" charset="0"/>
              </a:rPr>
              <a:t>.</a:t>
            </a:r>
            <a:endParaRPr lang="id-ID" sz="1400" dirty="0" smtClean="0"/>
          </a:p>
          <a:p>
            <a:pPr lvl="0" algn="just"/>
            <a:r>
              <a:rPr lang="id-ID" sz="1400" dirty="0" smtClean="0"/>
              <a:t>Fatwa </a:t>
            </a:r>
            <a:r>
              <a:rPr lang="id-ID" sz="1400" dirty="0"/>
              <a:t>DSN MUI Nomor 21/DSN-MUI/X/2011 tentang Pedoman Umum Asuransi Syariah.</a:t>
            </a:r>
          </a:p>
          <a:p>
            <a:pPr lvl="0" algn="just"/>
            <a:r>
              <a:rPr lang="id-ID" sz="1400" dirty="0"/>
              <a:t>Fatwa DSN MUI Nomor 51/DSN-MUI/III/2006 tentang </a:t>
            </a:r>
            <a:r>
              <a:rPr lang="id-ID" sz="1400" i="1" dirty="0"/>
              <a:t>Akad Mudharabah Musytarakah</a:t>
            </a:r>
            <a:r>
              <a:rPr lang="id-ID" sz="1400" dirty="0"/>
              <a:t> Pada Asuransi Syariah.</a:t>
            </a:r>
          </a:p>
          <a:p>
            <a:pPr lvl="0" algn="just"/>
            <a:r>
              <a:rPr lang="id-ID" sz="1400" dirty="0"/>
              <a:t>Fatwa DSN MUI Nomor 52/DSN-MUI/III/2006 tentang Akad </a:t>
            </a:r>
            <a:r>
              <a:rPr lang="id-ID" sz="1400" i="1" dirty="0"/>
              <a:t>Wakalah Bil Ujrah</a:t>
            </a:r>
            <a:r>
              <a:rPr lang="id-ID" sz="1400" dirty="0"/>
              <a:t> pada Asuransi dan Reasuransi Syariah.</a:t>
            </a:r>
          </a:p>
          <a:p>
            <a:pPr lvl="0" algn="just"/>
            <a:r>
              <a:rPr lang="id-ID" sz="1400" dirty="0"/>
              <a:t>Fatwa DSN MUI Nomor </a:t>
            </a:r>
            <a:r>
              <a:rPr lang="id-ID" sz="1400" dirty="0" smtClean="0"/>
              <a:t>53/DSN-MUI/III/2006</a:t>
            </a:r>
            <a:r>
              <a:rPr lang="id-ID" sz="1400" dirty="0"/>
              <a:t> </a:t>
            </a:r>
            <a:r>
              <a:rPr lang="id-ID" sz="1400" dirty="0" smtClean="0"/>
              <a:t>tentang </a:t>
            </a:r>
            <a:r>
              <a:rPr lang="id-ID" sz="1400" dirty="0"/>
              <a:t>Akad </a:t>
            </a:r>
            <a:r>
              <a:rPr lang="id-ID" sz="1400" i="1" dirty="0"/>
              <a:t>Tabarru’</a:t>
            </a:r>
            <a:r>
              <a:rPr lang="id-ID" sz="1400" dirty="0"/>
              <a:t> pada Asuransi dan Reasuransi Syariah.</a:t>
            </a:r>
          </a:p>
          <a:p>
            <a:pPr lvl="0" algn="just"/>
            <a:r>
              <a:rPr lang="id-ID" sz="1400" dirty="0"/>
              <a:t>Fatwa DSN MUI Nomor 81/DSN-MUI/III/2011 tentang </a:t>
            </a:r>
            <a:r>
              <a:rPr lang="id-ID" sz="1400" dirty="0" smtClean="0"/>
              <a:t>Pengembalian </a:t>
            </a:r>
            <a:r>
              <a:rPr lang="id-ID" sz="1400" dirty="0"/>
              <a:t>dana Tabarru’ bagi Peserta Asuransi yang Berhenti Sebelum Masa Perjanjian Berakhir</a:t>
            </a:r>
            <a:r>
              <a:rPr lang="id-ID" sz="1400" dirty="0" smtClean="0"/>
              <a:t>.</a:t>
            </a:r>
            <a:endParaRPr lang="id-ID" sz="1400" dirty="0"/>
          </a:p>
        </p:txBody>
      </p:sp>
      <p:sp>
        <p:nvSpPr>
          <p:cNvPr id="4" name="Slide Number Placeholder 3"/>
          <p:cNvSpPr>
            <a:spLocks noGrp="1"/>
          </p:cNvSpPr>
          <p:nvPr>
            <p:ph type="sldNum" sz="quarter" idx="10"/>
          </p:nvPr>
        </p:nvSpPr>
        <p:spPr/>
        <p:txBody>
          <a:bodyPr/>
          <a:lstStyle/>
          <a:p>
            <a:r>
              <a:rPr lang="id-ID" dirty="0" smtClean="0"/>
              <a:t>27</a:t>
            </a:r>
            <a:endParaRPr lang="en-US" dirty="0"/>
          </a:p>
        </p:txBody>
      </p:sp>
    </p:spTree>
    <p:extLst>
      <p:ext uri="{BB962C8B-B14F-4D97-AF65-F5344CB8AC3E}">
        <p14:creationId xmlns:p14="http://schemas.microsoft.com/office/powerpoint/2010/main" xmlns="" val="669168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0163" y="3357563"/>
            <a:ext cx="2320925" cy="2330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603" name="Picture 3" descr="C:\Users\bapepam\Desktop\LOGO OJK_FINALE indonesi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t="10001" r="11105"/>
          <a:stretch>
            <a:fillRect/>
          </a:stretch>
        </p:blipFill>
        <p:spPr bwMode="auto">
          <a:xfrm>
            <a:off x="7938" y="44450"/>
            <a:ext cx="2476500"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028700" y="2781300"/>
            <a:ext cx="3830638" cy="769938"/>
          </a:xfrm>
          <a:prstGeom prst="rect">
            <a:avLst/>
          </a:prstGeom>
        </p:spPr>
        <p:txBody>
          <a:bodyPr>
            <a:spAutoFit/>
          </a:bodyPr>
          <a:lstStyle/>
          <a:p>
            <a:pPr algn="r" fontAlgn="auto">
              <a:spcBef>
                <a:spcPts val="0"/>
              </a:spcBef>
              <a:spcAft>
                <a:spcPts val="0"/>
              </a:spcAft>
              <a:defRPr/>
            </a:pPr>
            <a:r>
              <a:rPr lang="id-ID" sz="4400" b="1" kern="0" dirty="0">
                <a:solidFill>
                  <a:srgbClr val="AB1919"/>
                </a:solidFill>
                <a:latin typeface="+mj-lt"/>
                <a:ea typeface="Segoe UI" pitchFamily="34" charset="0"/>
                <a:cs typeface="Segoe UI" pitchFamily="34" charset="0"/>
              </a:rPr>
              <a:t>Terima Kasih</a:t>
            </a:r>
          </a:p>
        </p:txBody>
      </p:sp>
      <p:cxnSp>
        <p:nvCxnSpPr>
          <p:cNvPr id="6" name="Straight Connector 5"/>
          <p:cNvCxnSpPr/>
          <p:nvPr/>
        </p:nvCxnSpPr>
        <p:spPr>
          <a:xfrm>
            <a:off x="166688" y="3860800"/>
            <a:ext cx="8534400" cy="0"/>
          </a:xfrm>
          <a:prstGeom prst="line">
            <a:avLst/>
          </a:prstGeom>
        </p:spPr>
        <p:style>
          <a:lnRef idx="1">
            <a:schemeClr val="accent2"/>
          </a:lnRef>
          <a:fillRef idx="0">
            <a:schemeClr val="accent2"/>
          </a:fillRef>
          <a:effectRef idx="0">
            <a:schemeClr val="accent2"/>
          </a:effectRef>
          <a:fontRef idx="minor">
            <a:schemeClr val="tx1"/>
          </a:fontRef>
        </p:style>
      </p:cxnSp>
      <p:sp>
        <p:nvSpPr>
          <p:cNvPr id="2560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7C3FFC0-F61F-48FE-8D45-D57C099693F5}" type="slidenum">
              <a:rPr lang="en-US" altLang="id-ID" sz="2000" smtClean="0">
                <a:solidFill>
                  <a:srgbClr val="898989"/>
                </a:solidFill>
              </a:rPr>
              <a:pPr eaLnBrk="1" hangingPunct="1">
                <a:spcBef>
                  <a:spcPct val="0"/>
                </a:spcBef>
                <a:buFontTx/>
                <a:buNone/>
              </a:pPr>
              <a:t>34</a:t>
            </a:fld>
            <a:endParaRPr lang="en-US" altLang="id-ID" sz="2000" smtClean="0">
              <a:solidFill>
                <a:srgbClr val="898989"/>
              </a:solidFill>
            </a:endParaRPr>
          </a:p>
        </p:txBody>
      </p:sp>
    </p:spTree>
    <p:extLst>
      <p:ext uri="{BB962C8B-B14F-4D97-AF65-F5344CB8AC3E}">
        <p14:creationId xmlns:p14="http://schemas.microsoft.com/office/powerpoint/2010/main" xmlns="" val="119720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27313" y="333375"/>
            <a:ext cx="6380162" cy="642938"/>
          </a:xfrm>
        </p:spPr>
        <p:txBody>
          <a:bodyPr/>
          <a:lstStyle/>
          <a:p>
            <a:pPr algn="r"/>
            <a:r>
              <a:rPr lang="id-ID" altLang="id-ID" sz="4000" smtClean="0">
                <a:solidFill>
                  <a:srgbClr val="760000"/>
                </a:solidFill>
                <a:latin typeface="Impact" pitchFamily="34" charset="0"/>
                <a:cs typeface="Arial" charset="0"/>
              </a:rPr>
              <a:t>Pokok Bahasan</a:t>
            </a:r>
            <a:endParaRPr lang="en-US" altLang="id-ID" smtClean="0">
              <a:latin typeface="Arial" charset="0"/>
              <a:cs typeface="Arial" charset="0"/>
            </a:endParaRPr>
          </a:p>
        </p:txBody>
      </p:sp>
      <p:sp>
        <p:nvSpPr>
          <p:cNvPr id="9219"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D133F2D3-C3F6-435C-B567-F924C4B40109}" type="slidenum">
              <a:rPr lang="en-US" altLang="id-ID" sz="1200" smtClean="0">
                <a:solidFill>
                  <a:srgbClr val="FFFFFF"/>
                </a:solidFill>
                <a:latin typeface="Arial" charset="0"/>
                <a:cs typeface="Arial" charset="0"/>
              </a:rPr>
              <a:pPr eaLnBrk="1" hangingPunct="1">
                <a:spcBef>
                  <a:spcPct val="0"/>
                </a:spcBef>
                <a:buFontTx/>
                <a:buNone/>
              </a:pPr>
              <a:t>4</a:t>
            </a:fld>
            <a:endParaRPr lang="en-US" altLang="id-ID" sz="1200" smtClean="0">
              <a:solidFill>
                <a:srgbClr val="FFFFFF"/>
              </a:solidFill>
              <a:latin typeface="Arial" charset="0"/>
              <a:cs typeface="Arial" charset="0"/>
            </a:endParaRPr>
          </a:p>
        </p:txBody>
      </p:sp>
      <p:graphicFrame>
        <p:nvGraphicFramePr>
          <p:cNvPr id="3" name="Diagram 2"/>
          <p:cNvGraphicFramePr/>
          <p:nvPr>
            <p:extLst>
              <p:ext uri="{D42A27DB-BD31-4B8C-83A1-F6EECF244321}">
                <p14:modId xmlns:p14="http://schemas.microsoft.com/office/powerpoint/2010/main" xmlns="" val="2455993364"/>
              </p:ext>
            </p:extLst>
          </p:nvPr>
        </p:nvGraphicFramePr>
        <p:xfrm>
          <a:off x="827584" y="980728"/>
          <a:ext cx="76328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36697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1188" y="549275"/>
            <a:ext cx="5067300" cy="642938"/>
          </a:xfrm>
        </p:spPr>
        <p:txBody>
          <a:bodyPr/>
          <a:lstStyle/>
          <a:p>
            <a:r>
              <a:rPr lang="id-ID" altLang="id-ID" smtClean="0">
                <a:solidFill>
                  <a:srgbClr val="782616"/>
                </a:solidFill>
                <a:latin typeface="Arial" charset="0"/>
                <a:cs typeface="Arial" charset="0"/>
              </a:rPr>
              <a:t>Jenis Perusahaan Perasuransian Syariah</a:t>
            </a:r>
          </a:p>
        </p:txBody>
      </p:sp>
      <p:graphicFrame>
        <p:nvGraphicFramePr>
          <p:cNvPr id="5" name="Content Placeholder 4"/>
          <p:cNvGraphicFramePr>
            <a:graphicFrameLocks noGrp="1"/>
          </p:cNvGraphicFramePr>
          <p:nvPr>
            <p:ph idx="1"/>
          </p:nvPr>
        </p:nvGraphicFramePr>
        <p:xfrm>
          <a:off x="-180528" y="1847961"/>
          <a:ext cx="7200800" cy="3884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61B5BBB-C06E-4172-8C59-C13DF8018E94}" type="slidenum">
              <a:rPr lang="en-US" altLang="id-ID" sz="1200" smtClean="0">
                <a:solidFill>
                  <a:srgbClr val="FFFFFF"/>
                </a:solidFill>
                <a:latin typeface="Arial" charset="0"/>
                <a:cs typeface="Arial" charset="0"/>
              </a:rPr>
              <a:pPr eaLnBrk="1" hangingPunct="1">
                <a:spcBef>
                  <a:spcPct val="0"/>
                </a:spcBef>
                <a:buFontTx/>
                <a:buNone/>
              </a:pPr>
              <a:t>5</a:t>
            </a:fld>
            <a:endParaRPr lang="en-US" altLang="id-ID" sz="1200" smtClean="0">
              <a:solidFill>
                <a:srgbClr val="FFFFFF"/>
              </a:solidFill>
              <a:latin typeface="Arial" charset="0"/>
              <a:cs typeface="Arial" charset="0"/>
            </a:endParaRPr>
          </a:p>
        </p:txBody>
      </p:sp>
      <p:sp>
        <p:nvSpPr>
          <p:cNvPr id="7" name="Right Brace 6"/>
          <p:cNvSpPr/>
          <p:nvPr/>
        </p:nvSpPr>
        <p:spPr>
          <a:xfrm>
            <a:off x="5795963" y="1412875"/>
            <a:ext cx="288925" cy="4103688"/>
          </a:xfrm>
          <a:prstGeom prst="rightBrace">
            <a:avLst/>
          </a:prstGeom>
          <a:ln w="3492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a:p>
        </p:txBody>
      </p:sp>
      <p:sp>
        <p:nvSpPr>
          <p:cNvPr id="8" name="Rounded Rectangle 7"/>
          <p:cNvSpPr/>
          <p:nvPr/>
        </p:nvSpPr>
        <p:spPr>
          <a:xfrm>
            <a:off x="6804025" y="1557338"/>
            <a:ext cx="1887538"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id-ID" dirty="0"/>
              <a:t>Full-Syariah</a:t>
            </a:r>
          </a:p>
        </p:txBody>
      </p:sp>
      <p:sp>
        <p:nvSpPr>
          <p:cNvPr id="9" name="Rounded Rectangle 8"/>
          <p:cNvSpPr/>
          <p:nvPr/>
        </p:nvSpPr>
        <p:spPr>
          <a:xfrm>
            <a:off x="6875463" y="4005263"/>
            <a:ext cx="1887537"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Unit Syariah (US)</a:t>
            </a:r>
          </a:p>
        </p:txBody>
      </p:sp>
      <p:sp>
        <p:nvSpPr>
          <p:cNvPr id="10248" name="Title 1"/>
          <p:cNvSpPr txBox="1">
            <a:spLocks/>
          </p:cNvSpPr>
          <p:nvPr/>
        </p:nvSpPr>
        <p:spPr bwMode="auto">
          <a:xfrm>
            <a:off x="5678488" y="333375"/>
            <a:ext cx="3455987"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id-ID" altLang="id-ID" sz="2000" b="1">
                <a:latin typeface="Arial" charset="0"/>
              </a:rPr>
              <a:t>Bentuk Badan Usaha Perusahaan Perasuransian Syariah</a:t>
            </a:r>
          </a:p>
        </p:txBody>
      </p:sp>
      <p:sp>
        <p:nvSpPr>
          <p:cNvPr id="11" name="Rectangle 10"/>
          <p:cNvSpPr/>
          <p:nvPr/>
        </p:nvSpPr>
        <p:spPr>
          <a:xfrm>
            <a:off x="6516688" y="2492375"/>
            <a:ext cx="2519362" cy="79216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b="1" u="sng" dirty="0"/>
              <a:t>seluruh</a:t>
            </a:r>
            <a:r>
              <a:rPr lang="id-ID" sz="1400" b="1" dirty="0"/>
              <a:t> kegiatan usahanya</a:t>
            </a:r>
            <a:r>
              <a:rPr lang="id-ID" sz="1400" dirty="0"/>
              <a:t> dilakukan berdasarkan prinsip </a:t>
            </a:r>
            <a:r>
              <a:rPr lang="id-ID" dirty="0"/>
              <a:t>Syariah</a:t>
            </a:r>
          </a:p>
        </p:txBody>
      </p:sp>
      <p:cxnSp>
        <p:nvCxnSpPr>
          <p:cNvPr id="13" name="Straight Arrow Connector 12"/>
          <p:cNvCxnSpPr/>
          <p:nvPr/>
        </p:nvCxnSpPr>
        <p:spPr>
          <a:xfrm>
            <a:off x="5940425" y="1989138"/>
            <a:ext cx="86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9" idx="1"/>
          </p:cNvCxnSpPr>
          <p:nvPr/>
        </p:nvCxnSpPr>
        <p:spPr>
          <a:xfrm>
            <a:off x="5940425" y="4400550"/>
            <a:ext cx="9350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16688" y="4941888"/>
            <a:ext cx="2519362" cy="79057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b="1" u="sng" dirty="0"/>
              <a:t>sebagian</a:t>
            </a:r>
            <a:r>
              <a:rPr lang="id-ID" sz="1400" b="1" dirty="0"/>
              <a:t> kegiatan usahanya</a:t>
            </a:r>
            <a:r>
              <a:rPr lang="id-ID" sz="1400" dirty="0"/>
              <a:t> dilakukan berdasarkan prinsip </a:t>
            </a:r>
            <a:r>
              <a:rPr lang="id-ID" dirty="0"/>
              <a:t>Syariah</a:t>
            </a:r>
          </a:p>
        </p:txBody>
      </p:sp>
      <p:sp>
        <p:nvSpPr>
          <p:cNvPr id="2" name="Curved Right Arrow 1"/>
          <p:cNvSpPr/>
          <p:nvPr/>
        </p:nvSpPr>
        <p:spPr>
          <a:xfrm>
            <a:off x="1258888" y="3860800"/>
            <a:ext cx="792162" cy="1081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sp>
        <p:nvSpPr>
          <p:cNvPr id="3" name="Curved Left Arrow 2"/>
          <p:cNvSpPr/>
          <p:nvPr/>
        </p:nvSpPr>
        <p:spPr>
          <a:xfrm>
            <a:off x="4824413" y="3860800"/>
            <a:ext cx="647700" cy="9366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spTree>
    <p:extLst>
      <p:ext uri="{BB962C8B-B14F-4D97-AF65-F5344CB8AC3E}">
        <p14:creationId xmlns:p14="http://schemas.microsoft.com/office/powerpoint/2010/main" xmlns="" val="105036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58888" y="0"/>
            <a:ext cx="7705725" cy="644525"/>
          </a:xfrm>
        </p:spPr>
        <p:txBody>
          <a:bodyPr/>
          <a:lstStyle/>
          <a:p>
            <a:pPr algn="r"/>
            <a:r>
              <a:rPr lang="id-ID" altLang="id-ID" smtClean="0">
                <a:solidFill>
                  <a:srgbClr val="760000"/>
                </a:solidFill>
                <a:latin typeface="Impact" pitchFamily="34" charset="0"/>
                <a:cs typeface="Arial" charset="0"/>
              </a:rPr>
              <a:t>Jenis Perusahaan Perasuransian Syariah</a:t>
            </a:r>
          </a:p>
        </p:txBody>
      </p:sp>
      <p:sp>
        <p:nvSpPr>
          <p:cNvPr id="3" name="Content Placeholder 2"/>
          <p:cNvSpPr>
            <a:spLocks noGrp="1"/>
          </p:cNvSpPr>
          <p:nvPr>
            <p:ph idx="1"/>
          </p:nvPr>
        </p:nvSpPr>
        <p:spPr>
          <a:xfrm>
            <a:off x="457200" y="765175"/>
            <a:ext cx="8435975" cy="5688013"/>
          </a:xfrm>
        </p:spPr>
        <p:txBody>
          <a:bodyPr/>
          <a:lstStyle/>
          <a:p>
            <a:pPr marL="0" indent="0">
              <a:buFont typeface="Arial" pitchFamily="34" charset="0"/>
              <a:buNone/>
              <a:defRPr/>
            </a:pPr>
            <a:endParaRPr lang="id-ID" sz="1400" dirty="0" smtClean="0">
              <a:ea typeface="ＭＳ Ｐゴシック" charset="-128"/>
            </a:endParaRPr>
          </a:p>
          <a:p>
            <a:pPr marL="363538" indent="-363538">
              <a:buFont typeface="+mj-lt"/>
              <a:buAutoNum type="arabicPeriod"/>
              <a:defRPr/>
            </a:pPr>
            <a:r>
              <a:rPr lang="id-ID" sz="1600" dirty="0" smtClean="0">
                <a:ea typeface="ＭＳ Ｐゴシック" charset="-128"/>
              </a:rPr>
              <a:t>Perusahaan Asuransi Umum Syariah</a:t>
            </a:r>
          </a:p>
          <a:p>
            <a:pPr marL="649288" indent="-285750" algn="just">
              <a:buFont typeface="Wingdings" panose="05000000000000000000" pitchFamily="2" charset="2"/>
              <a:buChar char="Ø"/>
              <a:defRPr/>
            </a:pPr>
            <a:r>
              <a:rPr lang="id-ID" sz="1600" dirty="0" smtClean="0">
                <a:ea typeface="ＭＳ Ｐゴシック" charset="-128"/>
              </a:rPr>
              <a:t>usaha </a:t>
            </a:r>
            <a:r>
              <a:rPr lang="id-ID" sz="1600" dirty="0">
                <a:ea typeface="ＭＳ Ｐゴシック" charset="-128"/>
              </a:rPr>
              <a:t>pengelolaan risiko berdasarkan Prinsip Syariah guna saling menolong dan melindungi dengan memberikan penggantian kepada peserta atau pemegang </a:t>
            </a:r>
            <a:r>
              <a:rPr lang="id-ID" sz="1600" dirty="0" smtClean="0">
                <a:ea typeface="ＭＳ Ｐゴシック" charset="-128"/>
              </a:rPr>
              <a:t>polis </a:t>
            </a:r>
            <a:r>
              <a:rPr lang="id-ID" sz="1600" dirty="0">
                <a:ea typeface="ＭＳ Ｐゴシック" charset="-128"/>
              </a:rPr>
              <a:t>karena kerugian, kerusakan, biaya yang timbul, kehilangan keuntungan, atau tanggung jawab hukum kepada pihak ketiga yang mungkin diderita peserta atau pemegang polis karena terjadinya suatu peristiwa yang tidak </a:t>
            </a:r>
            <a:r>
              <a:rPr lang="id-ID" sz="1600" dirty="0" smtClean="0">
                <a:ea typeface="ＭＳ Ｐゴシック" charset="-128"/>
              </a:rPr>
              <a:t>pasti.</a:t>
            </a:r>
          </a:p>
          <a:p>
            <a:pPr marL="363538" indent="0" algn="just">
              <a:buFont typeface="Arial" pitchFamily="34" charset="0"/>
              <a:buNone/>
              <a:defRPr/>
            </a:pPr>
            <a:endParaRPr lang="id-ID" sz="1600" dirty="0" smtClean="0">
              <a:ea typeface="ＭＳ Ｐゴシック" charset="-128"/>
            </a:endParaRPr>
          </a:p>
          <a:p>
            <a:pPr marL="363538" indent="-363538">
              <a:buFont typeface="+mj-lt"/>
              <a:buAutoNum type="arabicPeriod" startAt="2"/>
              <a:defRPr/>
            </a:pPr>
            <a:r>
              <a:rPr lang="id-ID" sz="1600" dirty="0" smtClean="0">
                <a:ea typeface="ＭＳ Ｐゴシック" charset="-128"/>
              </a:rPr>
              <a:t>Perusahaan Asuransi Jiwa Syariah</a:t>
            </a:r>
          </a:p>
          <a:p>
            <a:pPr marL="649288" indent="-285750" algn="just">
              <a:buFont typeface="Wingdings" panose="05000000000000000000" pitchFamily="2" charset="2"/>
              <a:buChar char="Ø"/>
              <a:defRPr/>
            </a:pPr>
            <a:r>
              <a:rPr lang="id-ID" sz="1600" dirty="0" smtClean="0">
                <a:ea typeface="ＭＳ Ｐゴシック" charset="-128"/>
              </a:rPr>
              <a:t>usaha </a:t>
            </a:r>
            <a:r>
              <a:rPr lang="id-ID" sz="1600" dirty="0">
                <a:ea typeface="ＭＳ Ｐゴシック" charset="-128"/>
              </a:rPr>
              <a:t>pengelolaan risiko berdasarkan Prinsip Syariah guna saling menolong dan melindungi dengan memberikan pembayaran yang didasarkan pada meninggal atau hidupnya peserta, atau pembayaran lain kepada peserta atau pihak lain yang berhak pada waktu </a:t>
            </a:r>
            <a:r>
              <a:rPr lang="id-ID" sz="1600" dirty="0" smtClean="0">
                <a:ea typeface="ＭＳ Ｐゴシック" charset="-128"/>
              </a:rPr>
              <a:t>tertentu yang </a:t>
            </a:r>
            <a:r>
              <a:rPr lang="id-ID" sz="1600" dirty="0">
                <a:ea typeface="ＭＳ Ｐゴシック" charset="-128"/>
              </a:rPr>
              <a:t>diatur dalam perjanjian, yang besarnya telah ditetapkan dan/atau didasarkan pada hasil pengelolaan </a:t>
            </a:r>
            <a:r>
              <a:rPr lang="id-ID" sz="1600" dirty="0" smtClean="0">
                <a:ea typeface="ＭＳ Ｐゴシック" charset="-128"/>
              </a:rPr>
              <a:t>dana.</a:t>
            </a:r>
          </a:p>
          <a:p>
            <a:pPr marL="363538" indent="0" algn="just">
              <a:buFont typeface="Arial" pitchFamily="34" charset="0"/>
              <a:buNone/>
              <a:defRPr/>
            </a:pPr>
            <a:endParaRPr lang="id-ID" sz="1600" dirty="0" smtClean="0">
              <a:ea typeface="ＭＳ Ｐゴシック" charset="-128"/>
            </a:endParaRPr>
          </a:p>
          <a:p>
            <a:pPr marL="358775" algn="just">
              <a:buFont typeface="+mj-lt"/>
              <a:buAutoNum type="arabicPeriod" startAt="3"/>
              <a:defRPr/>
            </a:pPr>
            <a:r>
              <a:rPr lang="id-ID" sz="1600" dirty="0" smtClean="0">
                <a:ea typeface="ＭＳ Ｐゴシック" charset="-128"/>
              </a:rPr>
              <a:t>Perusahaan Reasuransi Syariah</a:t>
            </a:r>
            <a:endParaRPr lang="id-ID" sz="1600" dirty="0">
              <a:ea typeface="ＭＳ Ｐゴシック" charset="-128"/>
            </a:endParaRPr>
          </a:p>
          <a:p>
            <a:pPr marL="649288" indent="-285750">
              <a:buFont typeface="Wingdings" panose="05000000000000000000" pitchFamily="2" charset="2"/>
              <a:buChar char="Ø"/>
              <a:defRPr/>
            </a:pPr>
            <a:r>
              <a:rPr lang="id-ID" sz="1600" dirty="0" smtClean="0">
                <a:ea typeface="ＭＳ Ｐゴシック" charset="-128"/>
              </a:rPr>
              <a:t>usaha </a:t>
            </a:r>
            <a:r>
              <a:rPr lang="id-ID" sz="1600" dirty="0">
                <a:ea typeface="ＭＳ Ｐゴシック" charset="-128"/>
              </a:rPr>
              <a:t>pengelolaan risiko berdasarkan Prinsip Syariah atas risiko yang dihadapi oleh perusahaan asuransi syariah, perusahaan penjaminan syariah, atau perusahaan reasuransi syariah lainnya</a:t>
            </a:r>
            <a:r>
              <a:rPr lang="id-ID" sz="1600" dirty="0" smtClean="0">
                <a:ea typeface="ＭＳ Ｐゴシック" charset="-128"/>
              </a:rPr>
              <a:t>.</a:t>
            </a:r>
          </a:p>
          <a:p>
            <a:pPr marL="363538" indent="0">
              <a:buFont typeface="Arial" pitchFamily="34" charset="0"/>
              <a:buNone/>
              <a:defRPr/>
            </a:pPr>
            <a:endParaRPr lang="id-ID" sz="1450" dirty="0">
              <a:ea typeface="ＭＳ Ｐゴシック" charset="-128"/>
            </a:endParaRPr>
          </a:p>
        </p:txBody>
      </p:sp>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6D2DE6F-8D62-42CC-BBD0-C19838D8EF7C}" type="slidenum">
              <a:rPr lang="en-US" altLang="id-ID" sz="1200" smtClean="0">
                <a:solidFill>
                  <a:srgbClr val="FFFFFF"/>
                </a:solidFill>
                <a:latin typeface="Arial" charset="0"/>
                <a:cs typeface="Arial" charset="0"/>
              </a:rPr>
              <a:pPr eaLnBrk="1" hangingPunct="1">
                <a:spcBef>
                  <a:spcPct val="0"/>
                </a:spcBef>
                <a:buFontTx/>
                <a:buNone/>
              </a:pPr>
              <a:t>6</a:t>
            </a:fld>
            <a:endParaRPr lang="en-US" altLang="id-ID" sz="1200" smtClean="0">
              <a:solidFill>
                <a:srgbClr val="FFFFFF"/>
              </a:solidFill>
              <a:latin typeface="Arial" charset="0"/>
              <a:cs typeface="Arial" charset="0"/>
            </a:endParaRPr>
          </a:p>
        </p:txBody>
      </p:sp>
    </p:spTree>
    <p:extLst>
      <p:ext uri="{BB962C8B-B14F-4D97-AF65-F5344CB8AC3E}">
        <p14:creationId xmlns:p14="http://schemas.microsoft.com/office/powerpoint/2010/main" xmlns="" val="3504762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79613" y="188913"/>
            <a:ext cx="6769100" cy="642937"/>
          </a:xfrm>
        </p:spPr>
        <p:txBody>
          <a:bodyPr/>
          <a:lstStyle/>
          <a:p>
            <a:pPr algn="r"/>
            <a:r>
              <a:rPr lang="id-ID" altLang="id-ID" smtClean="0">
                <a:solidFill>
                  <a:srgbClr val="760000"/>
                </a:solidFill>
                <a:latin typeface="Impact" pitchFamily="34" charset="0"/>
                <a:cs typeface="Arial" charset="0"/>
              </a:rPr>
              <a:t>Ketentuan </a:t>
            </a:r>
            <a:r>
              <a:rPr lang="en-ID" altLang="id-ID" smtClean="0">
                <a:solidFill>
                  <a:srgbClr val="760000"/>
                </a:solidFill>
                <a:latin typeface="Impact" pitchFamily="34" charset="0"/>
                <a:cs typeface="Arial" charset="0"/>
              </a:rPr>
              <a:t>Pemisahan Unit Syariah (</a:t>
            </a:r>
            <a:r>
              <a:rPr lang="en-ID" altLang="id-ID" i="1" smtClean="0">
                <a:solidFill>
                  <a:srgbClr val="760000"/>
                </a:solidFill>
                <a:latin typeface="Impact" pitchFamily="34" charset="0"/>
                <a:cs typeface="Arial" charset="0"/>
              </a:rPr>
              <a:t>Spin Off</a:t>
            </a:r>
            <a:r>
              <a:rPr lang="en-ID" altLang="id-ID" smtClean="0">
                <a:solidFill>
                  <a:srgbClr val="760000"/>
                </a:solidFill>
                <a:latin typeface="Impact" pitchFamily="34" charset="0"/>
                <a:cs typeface="Arial" charset="0"/>
              </a:rPr>
              <a:t>)</a:t>
            </a:r>
            <a:endParaRPr lang="id-ID" altLang="id-ID" smtClean="0">
              <a:solidFill>
                <a:srgbClr val="760000"/>
              </a:solidFill>
              <a:latin typeface="Impact" pitchFamily="34" charset="0"/>
              <a:cs typeface="Arial" charset="0"/>
            </a:endParaRPr>
          </a:p>
        </p:txBody>
      </p:sp>
      <p:sp>
        <p:nvSpPr>
          <p:cNvPr id="3" name="Content Placeholder 2"/>
          <p:cNvSpPr>
            <a:spLocks noGrp="1"/>
          </p:cNvSpPr>
          <p:nvPr>
            <p:ph idx="1"/>
          </p:nvPr>
        </p:nvSpPr>
        <p:spPr>
          <a:xfrm>
            <a:off x="755650" y="1412875"/>
            <a:ext cx="7632700" cy="4713288"/>
          </a:xfrm>
        </p:spPr>
        <p:txBody>
          <a:bodyPr/>
          <a:lstStyle/>
          <a:p>
            <a:pPr marL="0" indent="0" algn="just">
              <a:buFont typeface="Arial" pitchFamily="34" charset="0"/>
              <a:buNone/>
              <a:defRPr/>
            </a:pPr>
            <a:r>
              <a:rPr lang="id-ID" sz="2000" dirty="0">
                <a:ea typeface="ＭＳ Ｐゴシック" charset="-128"/>
              </a:rPr>
              <a:t>Berdasarkan </a:t>
            </a:r>
            <a:r>
              <a:rPr lang="id-ID" sz="2000" dirty="0" smtClean="0">
                <a:ea typeface="ＭＳ Ｐゴシック" charset="-128"/>
              </a:rPr>
              <a:t>ketentuan Pasal 87 Undang-Undang </a:t>
            </a:r>
            <a:r>
              <a:rPr lang="id-ID" sz="2000" dirty="0">
                <a:ea typeface="ＭＳ Ｐゴシック" charset="-128"/>
              </a:rPr>
              <a:t>Nomor 40 Tahun 2014 </a:t>
            </a:r>
            <a:r>
              <a:rPr lang="id-ID" sz="2000" dirty="0" smtClean="0">
                <a:ea typeface="ＭＳ Ｐゴシック" charset="-128"/>
              </a:rPr>
              <a:t>tentang </a:t>
            </a:r>
            <a:r>
              <a:rPr lang="id-ID" sz="2000" dirty="0">
                <a:ea typeface="ＭＳ Ｐゴシック" charset="-128"/>
              </a:rPr>
              <a:t>Perasuransian dijelaskan bahwa seluruh Perusahaan Perasuransian yang menjalankan sebagian kegiatan usaha dengan prinsip Syariah diwajibkan untuk </a:t>
            </a:r>
            <a:r>
              <a:rPr lang="id-ID" sz="2000" dirty="0" smtClean="0">
                <a:ea typeface="ＭＳ Ｐゴシック" charset="-128"/>
              </a:rPr>
              <a:t>melakukan </a:t>
            </a:r>
            <a:r>
              <a:rPr lang="id-ID" sz="2000" i="1" dirty="0" smtClean="0">
                <a:ea typeface="ＭＳ Ｐゴシック" charset="-128"/>
              </a:rPr>
              <a:t>spin </a:t>
            </a:r>
            <a:r>
              <a:rPr lang="id-ID" sz="2000" i="1" dirty="0">
                <a:ea typeface="ＭＳ Ｐゴシック" charset="-128"/>
              </a:rPr>
              <a:t>off </a:t>
            </a:r>
            <a:r>
              <a:rPr lang="id-ID" sz="2000" dirty="0" smtClean="0">
                <a:ea typeface="ＭＳ Ｐゴシック" charset="-128"/>
              </a:rPr>
              <a:t>dengan ketentuan:</a:t>
            </a:r>
          </a:p>
          <a:p>
            <a:pPr marL="363538" indent="-363538" algn="just">
              <a:buFont typeface="+mj-lt"/>
              <a:buAutoNum type="alphaLcPeriod"/>
              <a:defRPr/>
            </a:pPr>
            <a:r>
              <a:rPr lang="id-ID" sz="2000" dirty="0" smtClean="0">
                <a:ea typeface="ＭＳ Ｐゴシック" charset="-128"/>
              </a:rPr>
              <a:t>memiliki </a:t>
            </a:r>
            <a:r>
              <a:rPr lang="id-ID" sz="2000" dirty="0">
                <a:ea typeface="ＭＳ Ｐゴシック" charset="-128"/>
              </a:rPr>
              <a:t>unit syariah dengan nilai Dana Tabarru' dan dana investasi peserta telah mencapai paling sedikit 50% (lima puluh persen) dari total nilai Dana Asuransi, Dana Tabarru', dan dana investasi peserta pada perusahaan </a:t>
            </a:r>
            <a:r>
              <a:rPr lang="id-ID" sz="2000" dirty="0" smtClean="0">
                <a:ea typeface="ＭＳ Ｐゴシック" charset="-128"/>
              </a:rPr>
              <a:t>induknya;</a:t>
            </a:r>
          </a:p>
          <a:p>
            <a:pPr marL="363538" indent="-363538" algn="just">
              <a:buFont typeface="+mj-lt"/>
              <a:buAutoNum type="alphaLcPeriod"/>
              <a:defRPr/>
            </a:pPr>
            <a:r>
              <a:rPr lang="id-ID" sz="2000" dirty="0" smtClean="0">
                <a:ea typeface="ＭＳ Ｐゴシック" charset="-128"/>
              </a:rPr>
              <a:t>10 </a:t>
            </a:r>
            <a:r>
              <a:rPr lang="id-ID" sz="2000" dirty="0">
                <a:ea typeface="ＭＳ Ｐゴシック" charset="-128"/>
              </a:rPr>
              <a:t>(sepuluh) tahun sejak diundangkannya Undang-Undang </a:t>
            </a:r>
            <a:r>
              <a:rPr lang="id-ID" sz="2000" dirty="0" smtClean="0">
                <a:ea typeface="ＭＳ Ｐゴシック" charset="-128"/>
              </a:rPr>
              <a:t>ini.</a:t>
            </a:r>
            <a:endParaRPr lang="id-ID" sz="2000" dirty="0">
              <a:ea typeface="ＭＳ Ｐゴシック" charset="-128"/>
            </a:endParaRPr>
          </a:p>
          <a:p>
            <a:pPr>
              <a:buFont typeface="Arial" pitchFamily="34" charset="0"/>
              <a:buChar char="•"/>
              <a:defRPr/>
            </a:pPr>
            <a:endParaRPr lang="id-ID" dirty="0">
              <a:ea typeface="ＭＳ Ｐゴシック" charset="-128"/>
            </a:endParaRP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DF91059-762B-4120-A563-363E8E75D539}" type="slidenum">
              <a:rPr lang="en-US" altLang="id-ID" sz="1200" smtClean="0">
                <a:solidFill>
                  <a:srgbClr val="FFFFFF"/>
                </a:solidFill>
                <a:latin typeface="Arial" charset="0"/>
                <a:cs typeface="Arial" charset="0"/>
              </a:rPr>
              <a:pPr eaLnBrk="1" hangingPunct="1">
                <a:spcBef>
                  <a:spcPct val="0"/>
                </a:spcBef>
                <a:buFontTx/>
                <a:buNone/>
              </a:pPr>
              <a:t>7</a:t>
            </a:fld>
            <a:endParaRPr lang="en-US" altLang="id-ID" sz="1200" smtClean="0">
              <a:solidFill>
                <a:srgbClr val="FFFFFF"/>
              </a:solidFill>
              <a:latin typeface="Arial" charset="0"/>
              <a:cs typeface="Arial" charset="0"/>
            </a:endParaRPr>
          </a:p>
        </p:txBody>
      </p:sp>
    </p:spTree>
    <p:extLst>
      <p:ext uri="{BB962C8B-B14F-4D97-AF65-F5344CB8AC3E}">
        <p14:creationId xmlns:p14="http://schemas.microsoft.com/office/powerpoint/2010/main" xmlns="" val="3606023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411413" y="115888"/>
            <a:ext cx="6380162" cy="642937"/>
          </a:xfrm>
        </p:spPr>
        <p:txBody>
          <a:bodyPr/>
          <a:lstStyle/>
          <a:p>
            <a:pPr algn="r"/>
            <a:r>
              <a:rPr lang="id-ID" altLang="id-ID" smtClean="0">
                <a:solidFill>
                  <a:srgbClr val="760000"/>
                </a:solidFill>
                <a:latin typeface="Impact" pitchFamily="34" charset="0"/>
                <a:cs typeface="Arial" charset="0"/>
              </a:rPr>
              <a:t>Bentuk Badan Hukum</a:t>
            </a:r>
          </a:p>
        </p:txBody>
      </p:sp>
      <p:sp>
        <p:nvSpPr>
          <p:cNvPr id="3" name="Content Placeholder 2"/>
          <p:cNvSpPr>
            <a:spLocks noGrp="1"/>
          </p:cNvSpPr>
          <p:nvPr>
            <p:ph idx="1"/>
          </p:nvPr>
        </p:nvSpPr>
        <p:spPr>
          <a:xfrm>
            <a:off x="468313" y="981075"/>
            <a:ext cx="8229600" cy="5327650"/>
          </a:xfrm>
        </p:spPr>
        <p:txBody>
          <a:bodyPr/>
          <a:lstStyle/>
          <a:p>
            <a:pPr marL="0" indent="0">
              <a:buFont typeface="Arial" pitchFamily="34" charset="0"/>
              <a:buNone/>
              <a:defRPr/>
            </a:pPr>
            <a:r>
              <a:rPr lang="id-ID" sz="2000" dirty="0">
                <a:ea typeface="ＭＳ Ｐゴシック" charset="-128"/>
              </a:rPr>
              <a:t>Bentuk badan hukum penyelenggara Usaha Perasuransian adalah:</a:t>
            </a:r>
          </a:p>
          <a:p>
            <a:pPr marL="514350" indent="-514350">
              <a:buFont typeface="+mj-lt"/>
              <a:buAutoNum type="alphaLcPeriod"/>
              <a:defRPr/>
            </a:pPr>
            <a:r>
              <a:rPr lang="id-ID" sz="1800" dirty="0" smtClean="0">
                <a:ea typeface="ＭＳ Ｐゴシック" charset="-128"/>
              </a:rPr>
              <a:t>perseroan terbatas (Undang-Undang PT);</a:t>
            </a:r>
            <a:endParaRPr lang="id-ID" sz="1800" dirty="0">
              <a:ea typeface="ＭＳ Ｐゴシック" charset="-128"/>
            </a:endParaRPr>
          </a:p>
          <a:p>
            <a:pPr marL="514350" indent="-514350">
              <a:buFont typeface="+mj-lt"/>
              <a:buAutoNum type="alphaLcPeriod"/>
              <a:defRPr/>
            </a:pPr>
            <a:r>
              <a:rPr lang="id-ID" sz="1800" dirty="0">
                <a:ea typeface="ＭＳ Ｐゴシック" charset="-128"/>
              </a:rPr>
              <a:t>koperasi; atau</a:t>
            </a:r>
          </a:p>
          <a:p>
            <a:pPr marL="514350" indent="-514350">
              <a:buFont typeface="+mj-lt"/>
              <a:buAutoNum type="alphaLcPeriod"/>
              <a:defRPr/>
            </a:pPr>
            <a:r>
              <a:rPr lang="id-ID" sz="1800" dirty="0">
                <a:ea typeface="ＭＳ Ｐゴシック" charset="-128"/>
              </a:rPr>
              <a:t>usaha </a:t>
            </a:r>
            <a:r>
              <a:rPr lang="id-ID" sz="1800" dirty="0" smtClean="0">
                <a:ea typeface="ＭＳ Ｐゴシック" charset="-128"/>
              </a:rPr>
              <a:t>bersama.</a:t>
            </a:r>
          </a:p>
          <a:p>
            <a:pPr marL="0" indent="0">
              <a:buFont typeface="Arial" charset="0"/>
              <a:buNone/>
              <a:defRPr/>
            </a:pPr>
            <a:endParaRPr lang="id-ID" sz="800" dirty="0" smtClean="0">
              <a:ea typeface="ＭＳ Ｐゴシック" charset="-128"/>
            </a:endParaRPr>
          </a:p>
          <a:p>
            <a:pPr marL="0" indent="0">
              <a:buFont typeface="Arial" charset="0"/>
              <a:buNone/>
              <a:defRPr/>
            </a:pPr>
            <a:r>
              <a:rPr lang="id-ID" sz="2000" dirty="0" smtClean="0">
                <a:ea typeface="ＭＳ Ｐゴシック" charset="-128"/>
              </a:rPr>
              <a:t>Perusahaan </a:t>
            </a:r>
            <a:r>
              <a:rPr lang="id-ID" sz="2000" dirty="0">
                <a:ea typeface="ＭＳ Ｐゴシック" charset="-128"/>
              </a:rPr>
              <a:t>Perasuransian dalam rangka melaksanakan kegiatan usahanya harus memenuhi ketentuan sebagai </a:t>
            </a:r>
            <a:r>
              <a:rPr lang="id-ID" sz="2000" dirty="0" smtClean="0">
                <a:ea typeface="ＭＳ Ｐゴシック" charset="-128"/>
              </a:rPr>
              <a:t>berikut:</a:t>
            </a:r>
          </a:p>
          <a:p>
            <a:pPr marL="457200" indent="-457200">
              <a:buFont typeface="+mj-lt"/>
              <a:buAutoNum type="arabicPeriod"/>
              <a:defRPr/>
            </a:pPr>
            <a:r>
              <a:rPr lang="id-ID" sz="1800" dirty="0" smtClean="0">
                <a:ea typeface="ＭＳ Ｐゴシック" charset="-128"/>
              </a:rPr>
              <a:t>Akta Pendirian Perseroan Terbatas (Anggaran Dasar)  </a:t>
            </a:r>
          </a:p>
          <a:p>
            <a:pPr marL="457200" indent="-457200">
              <a:buFont typeface="+mj-lt"/>
              <a:buAutoNum type="arabicPeriod"/>
              <a:defRPr/>
            </a:pPr>
            <a:r>
              <a:rPr lang="id-ID" sz="1800" dirty="0" smtClean="0">
                <a:ea typeface="ＭＳ Ｐゴシック" charset="-128"/>
              </a:rPr>
              <a:t>Susunan organisasi</a:t>
            </a:r>
          </a:p>
          <a:p>
            <a:pPr marL="457200" indent="-457200">
              <a:buFont typeface="+mj-lt"/>
              <a:buAutoNum type="arabicPeriod"/>
              <a:defRPr/>
            </a:pPr>
            <a:r>
              <a:rPr lang="id-ID" sz="1800" dirty="0" smtClean="0">
                <a:ea typeface="ＭＳ Ｐゴシック" charset="-128"/>
              </a:rPr>
              <a:t>Modal Disetor</a:t>
            </a:r>
          </a:p>
          <a:p>
            <a:pPr marL="457200" indent="-457200">
              <a:buFont typeface="+mj-lt"/>
              <a:buAutoNum type="arabicPeriod"/>
              <a:defRPr/>
            </a:pPr>
            <a:r>
              <a:rPr lang="id-ID" sz="1800" dirty="0" smtClean="0">
                <a:ea typeface="ＭＳ Ｐゴシック" charset="-128"/>
              </a:rPr>
              <a:t>Dana Jaminan</a:t>
            </a:r>
          </a:p>
          <a:p>
            <a:pPr marL="457200" indent="-457200">
              <a:buFont typeface="+mj-lt"/>
              <a:buAutoNum type="arabicPeriod"/>
              <a:defRPr/>
            </a:pPr>
            <a:r>
              <a:rPr lang="id-ID" sz="1800" dirty="0" smtClean="0">
                <a:ea typeface="ＭＳ Ｐゴシック" charset="-128"/>
              </a:rPr>
              <a:t>Mempekerjakan </a:t>
            </a:r>
            <a:r>
              <a:rPr lang="id-ID" sz="1800" dirty="0">
                <a:ea typeface="ＭＳ Ｐゴシック" charset="-128"/>
              </a:rPr>
              <a:t>tenaga ahli sesuai dengan bidang </a:t>
            </a:r>
            <a:r>
              <a:rPr lang="id-ID" sz="1800" dirty="0" smtClean="0">
                <a:ea typeface="ＭＳ Ｐゴシック" charset="-128"/>
              </a:rPr>
              <a:t>usahanya</a:t>
            </a:r>
          </a:p>
          <a:p>
            <a:pPr marL="457200" indent="-457200">
              <a:buFont typeface="+mj-lt"/>
              <a:buAutoNum type="arabicPeriod"/>
              <a:defRPr/>
            </a:pPr>
            <a:r>
              <a:rPr lang="id-ID" sz="1800" dirty="0" smtClean="0">
                <a:ea typeface="ＭＳ Ｐゴシック" charset="-128"/>
              </a:rPr>
              <a:t>Kepemilikan</a:t>
            </a:r>
          </a:p>
          <a:p>
            <a:pPr marL="457200" indent="-457200">
              <a:buFont typeface="+mj-lt"/>
              <a:buAutoNum type="arabicPeriod"/>
              <a:defRPr/>
            </a:pPr>
            <a:r>
              <a:rPr lang="id-ID" sz="1800" dirty="0" smtClean="0">
                <a:ea typeface="ＭＳ Ｐゴシック" charset="-128"/>
              </a:rPr>
              <a:t>Kelayakan Rencana Kerja</a:t>
            </a:r>
          </a:p>
          <a:p>
            <a:pPr marL="457200" indent="-457200">
              <a:buFont typeface="+mj-lt"/>
              <a:buAutoNum type="arabicPeriod"/>
              <a:defRPr/>
            </a:pPr>
            <a:r>
              <a:rPr lang="id-ID" sz="1800" dirty="0" smtClean="0">
                <a:ea typeface="ＭＳ Ｐゴシック" charset="-128"/>
              </a:rPr>
              <a:t>Produk yang akan dipasarkan</a:t>
            </a:r>
          </a:p>
          <a:p>
            <a:pPr marL="457200" indent="-457200">
              <a:buFont typeface="+mj-lt"/>
              <a:buAutoNum type="arabicPeriod"/>
              <a:defRPr/>
            </a:pPr>
            <a:r>
              <a:rPr lang="id-ID" sz="1800" dirty="0" smtClean="0">
                <a:ea typeface="ＭＳ Ｐゴシック" charset="-128"/>
              </a:rPr>
              <a:t>Hal lain yang diperlukan untuk mendukung pertumbuhan usaha yang sehat</a:t>
            </a:r>
            <a:endParaRPr lang="id-ID" sz="1800" dirty="0">
              <a:ea typeface="ＭＳ Ｐゴシック" charset="-128"/>
            </a:endParaRPr>
          </a:p>
          <a:p>
            <a:pPr marL="0" indent="0">
              <a:buFont typeface="Arial" charset="0"/>
              <a:buNone/>
              <a:defRPr/>
            </a:pPr>
            <a:endParaRPr lang="id-ID" sz="1800" dirty="0" smtClean="0">
              <a:ea typeface="ＭＳ Ｐゴシック" charset="-128"/>
            </a:endParaRPr>
          </a:p>
          <a:p>
            <a:pPr marL="457200" indent="-457200">
              <a:buFont typeface="+mj-lt"/>
              <a:buAutoNum type="arabicPeriod"/>
              <a:defRPr/>
            </a:pPr>
            <a:endParaRPr lang="id-ID" sz="1800" dirty="0" smtClean="0">
              <a:ea typeface="ＭＳ Ｐゴシック" charset="-128"/>
            </a:endParaRPr>
          </a:p>
          <a:p>
            <a:pPr>
              <a:defRPr/>
            </a:pPr>
            <a:endParaRPr lang="id-ID" sz="2000" dirty="0">
              <a:ea typeface="ＭＳ Ｐゴシック" charset="-128"/>
            </a:endParaRPr>
          </a:p>
          <a:p>
            <a:pPr marL="457200" indent="-457200">
              <a:buFont typeface="+mj-lt"/>
              <a:buAutoNum type="arabicPeriod"/>
              <a:defRPr/>
            </a:pPr>
            <a:endParaRPr lang="id-ID" sz="2000" dirty="0">
              <a:ea typeface="ＭＳ Ｐゴシック" charset="-128"/>
            </a:endParaRP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7233AB8-0DC2-47EE-8216-56DFB5357B8D}" type="slidenum">
              <a:rPr lang="en-US" altLang="id-ID" sz="1200" smtClean="0">
                <a:solidFill>
                  <a:srgbClr val="FFFFFF"/>
                </a:solidFill>
                <a:latin typeface="Arial" charset="0"/>
                <a:cs typeface="Arial" charset="0"/>
              </a:rPr>
              <a:pPr eaLnBrk="1" hangingPunct="1">
                <a:spcBef>
                  <a:spcPct val="0"/>
                </a:spcBef>
                <a:buFontTx/>
                <a:buNone/>
              </a:pPr>
              <a:t>8</a:t>
            </a:fld>
            <a:endParaRPr lang="en-US" altLang="id-ID" sz="1200" smtClean="0">
              <a:solidFill>
                <a:srgbClr val="FFFFFF"/>
              </a:solidFill>
              <a:latin typeface="Arial" charset="0"/>
              <a:cs typeface="Arial" charset="0"/>
            </a:endParaRPr>
          </a:p>
        </p:txBody>
      </p:sp>
    </p:spTree>
    <p:extLst>
      <p:ext uri="{BB962C8B-B14F-4D97-AF65-F5344CB8AC3E}">
        <p14:creationId xmlns:p14="http://schemas.microsoft.com/office/powerpoint/2010/main" xmlns="" val="4259898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87463" y="476250"/>
            <a:ext cx="7489825" cy="642938"/>
          </a:xfrm>
        </p:spPr>
        <p:txBody>
          <a:bodyPr/>
          <a:lstStyle/>
          <a:p>
            <a:pPr algn="r"/>
            <a:r>
              <a:rPr lang="id-ID" altLang="id-ID" smtClean="0">
                <a:solidFill>
                  <a:srgbClr val="760000"/>
                </a:solidFill>
                <a:latin typeface="Impact" pitchFamily="34" charset="0"/>
                <a:cs typeface="Arial" charset="0"/>
              </a:rPr>
              <a:t>Susunan Organisasi </a:t>
            </a:r>
            <a:br>
              <a:rPr lang="id-ID" altLang="id-ID" smtClean="0">
                <a:solidFill>
                  <a:srgbClr val="760000"/>
                </a:solidFill>
                <a:latin typeface="Impact" pitchFamily="34" charset="0"/>
                <a:cs typeface="Arial" charset="0"/>
              </a:rPr>
            </a:br>
            <a:r>
              <a:rPr lang="id-ID" altLang="id-ID" smtClean="0">
                <a:solidFill>
                  <a:srgbClr val="760000"/>
                </a:solidFill>
                <a:latin typeface="Impact" pitchFamily="34" charset="0"/>
                <a:cs typeface="Arial" charset="0"/>
              </a:rPr>
              <a:t>Perusahaan Perasuransian Syariah [1]</a:t>
            </a:r>
            <a:r>
              <a:rPr lang="en-US" altLang="id-ID" smtClean="0">
                <a:solidFill>
                  <a:srgbClr val="760000"/>
                </a:solidFill>
                <a:latin typeface="Impact" pitchFamily="34" charset="0"/>
                <a:cs typeface="Arial" charset="0"/>
              </a:rPr>
              <a:t/>
            </a:r>
            <a:br>
              <a:rPr lang="en-US" altLang="id-ID" smtClean="0">
                <a:solidFill>
                  <a:srgbClr val="760000"/>
                </a:solidFill>
                <a:latin typeface="Impact" pitchFamily="34" charset="0"/>
                <a:cs typeface="Arial" charset="0"/>
              </a:rPr>
            </a:br>
            <a:r>
              <a:rPr lang="id-ID" altLang="id-ID" smtClean="0">
                <a:solidFill>
                  <a:srgbClr val="760000"/>
                </a:solidFill>
                <a:latin typeface="Impact" pitchFamily="34" charset="0"/>
                <a:cs typeface="Arial" charset="0"/>
              </a:rPr>
              <a:t>– contoh</a:t>
            </a:r>
            <a:endParaRPr lang="en-US" altLang="id-ID" smtClean="0">
              <a:solidFill>
                <a:srgbClr val="760000"/>
              </a:solidFill>
              <a:latin typeface="Impact" pitchFamily="34" charset="0"/>
              <a:cs typeface="Arial" charset="0"/>
            </a:endParaRPr>
          </a:p>
        </p:txBody>
      </p:sp>
      <p:sp>
        <p:nvSpPr>
          <p:cNvPr id="16387" name="Slide Number Placeholder 3"/>
          <p:cNvSpPr>
            <a:spLocks noGrp="1"/>
          </p:cNvSpPr>
          <p:nvPr>
            <p:ph type="sldNum" sz="quarter" idx="10"/>
          </p:nvPr>
        </p:nvSpPr>
        <p:spPr bwMode="auto">
          <a:xfrm>
            <a:off x="7118350" y="6775450"/>
            <a:ext cx="2133600" cy="325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0F8726D0-FEE1-4F2B-8023-C6CEC700810D}" type="slidenum">
              <a:rPr lang="en-US" altLang="id-ID" sz="1200" smtClean="0">
                <a:solidFill>
                  <a:srgbClr val="FFFFFF"/>
                </a:solidFill>
                <a:latin typeface="Arial" charset="0"/>
                <a:cs typeface="Arial" charset="0"/>
              </a:rPr>
              <a:pPr eaLnBrk="1" hangingPunct="1">
                <a:spcBef>
                  <a:spcPct val="0"/>
                </a:spcBef>
                <a:buFontTx/>
                <a:buNone/>
              </a:pPr>
              <a:t>9</a:t>
            </a:fld>
            <a:endParaRPr lang="en-US" altLang="id-ID" sz="1200" smtClean="0">
              <a:solidFill>
                <a:srgbClr val="FFFFFF"/>
              </a:solidFill>
              <a:latin typeface="Arial" charset="0"/>
              <a:cs typeface="Arial" charset="0"/>
            </a:endParaRPr>
          </a:p>
        </p:txBody>
      </p:sp>
      <p:sp>
        <p:nvSpPr>
          <p:cNvPr id="11" name="Rectangle 10"/>
          <p:cNvSpPr/>
          <p:nvPr/>
        </p:nvSpPr>
        <p:spPr>
          <a:xfrm>
            <a:off x="404813" y="5145088"/>
            <a:ext cx="1457325" cy="7715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err="1"/>
              <a:t>Aktuaris</a:t>
            </a:r>
            <a:r>
              <a:rPr lang="id-ID" dirty="0"/>
              <a:t> Perusahaan</a:t>
            </a:r>
            <a:endParaRPr lang="en-ID" dirty="0"/>
          </a:p>
        </p:txBody>
      </p:sp>
      <p:sp>
        <p:nvSpPr>
          <p:cNvPr id="12" name="Rectangle 11"/>
          <p:cNvSpPr/>
          <p:nvPr/>
        </p:nvSpPr>
        <p:spPr>
          <a:xfrm>
            <a:off x="3125788" y="2459038"/>
            <a:ext cx="2160587"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err="1"/>
              <a:t>Direktur</a:t>
            </a:r>
            <a:r>
              <a:rPr lang="en-ID" dirty="0"/>
              <a:t> </a:t>
            </a:r>
            <a:r>
              <a:rPr lang="en-ID" dirty="0" err="1"/>
              <a:t>Utama</a:t>
            </a:r>
            <a:endParaRPr lang="en-US" dirty="0"/>
          </a:p>
        </p:txBody>
      </p:sp>
      <p:sp>
        <p:nvSpPr>
          <p:cNvPr id="13" name="Rectangle 12"/>
          <p:cNvSpPr/>
          <p:nvPr/>
        </p:nvSpPr>
        <p:spPr>
          <a:xfrm>
            <a:off x="5789613" y="3827463"/>
            <a:ext cx="2160587"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err="1"/>
              <a:t>Direktur</a:t>
            </a:r>
            <a:r>
              <a:rPr lang="en-ID" dirty="0"/>
              <a:t> 3</a:t>
            </a:r>
            <a:endParaRPr lang="en-US" dirty="0"/>
          </a:p>
        </p:txBody>
      </p:sp>
      <p:sp>
        <p:nvSpPr>
          <p:cNvPr id="14" name="Rectangle 13"/>
          <p:cNvSpPr/>
          <p:nvPr/>
        </p:nvSpPr>
        <p:spPr>
          <a:xfrm>
            <a:off x="1254125" y="3827463"/>
            <a:ext cx="2160588"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err="1"/>
              <a:t>Direktur</a:t>
            </a:r>
            <a:r>
              <a:rPr lang="en-ID" dirty="0"/>
              <a:t> 2</a:t>
            </a:r>
            <a:endParaRPr lang="en-US" dirty="0"/>
          </a:p>
        </p:txBody>
      </p:sp>
      <p:sp>
        <p:nvSpPr>
          <p:cNvPr id="15" name="Rectangle 14"/>
          <p:cNvSpPr/>
          <p:nvPr/>
        </p:nvSpPr>
        <p:spPr>
          <a:xfrm>
            <a:off x="3125788" y="1452563"/>
            <a:ext cx="2160587"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a:t>RUPS</a:t>
            </a:r>
            <a:endParaRPr lang="en-US" dirty="0"/>
          </a:p>
        </p:txBody>
      </p:sp>
      <p:cxnSp>
        <p:nvCxnSpPr>
          <p:cNvPr id="17" name="Straight Connector 16"/>
          <p:cNvCxnSpPr>
            <a:stCxn id="15" idx="2"/>
          </p:cNvCxnSpPr>
          <p:nvPr/>
        </p:nvCxnSpPr>
        <p:spPr>
          <a:xfrm>
            <a:off x="4206875" y="2027238"/>
            <a:ext cx="0" cy="5048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4" idx="0"/>
          </p:cNvCxnSpPr>
          <p:nvPr/>
        </p:nvCxnSpPr>
        <p:spPr>
          <a:xfrm>
            <a:off x="2333625" y="3538538"/>
            <a:ext cx="0" cy="2889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3" idx="0"/>
          </p:cNvCxnSpPr>
          <p:nvPr/>
        </p:nvCxnSpPr>
        <p:spPr>
          <a:xfrm>
            <a:off x="6870700" y="3538538"/>
            <a:ext cx="0" cy="2889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33625" y="4402138"/>
            <a:ext cx="0" cy="3619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12988" y="3538538"/>
            <a:ext cx="45624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06875" y="3033713"/>
            <a:ext cx="0" cy="5048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829425" y="1954213"/>
            <a:ext cx="1727200" cy="53975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err="1"/>
              <a:t>Dewan</a:t>
            </a:r>
            <a:r>
              <a:rPr lang="en-ID" dirty="0"/>
              <a:t> </a:t>
            </a:r>
            <a:r>
              <a:rPr lang="en-ID" dirty="0" err="1"/>
              <a:t>Komisaris</a:t>
            </a:r>
            <a:endParaRPr lang="en-US" dirty="0"/>
          </a:p>
        </p:txBody>
      </p:sp>
      <p:sp>
        <p:nvSpPr>
          <p:cNvPr id="27" name="Rectangle 26"/>
          <p:cNvSpPr/>
          <p:nvPr/>
        </p:nvSpPr>
        <p:spPr>
          <a:xfrm>
            <a:off x="422275" y="3070225"/>
            <a:ext cx="1728788" cy="39687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a:t>DPS</a:t>
            </a:r>
            <a:endParaRPr lang="en-US" dirty="0"/>
          </a:p>
        </p:txBody>
      </p:sp>
      <p:cxnSp>
        <p:nvCxnSpPr>
          <p:cNvPr id="29" name="Straight Connector 28"/>
          <p:cNvCxnSpPr/>
          <p:nvPr/>
        </p:nvCxnSpPr>
        <p:spPr>
          <a:xfrm>
            <a:off x="4206875" y="2243138"/>
            <a:ext cx="2622550" cy="0"/>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7" idx="3"/>
          </p:cNvCxnSpPr>
          <p:nvPr/>
        </p:nvCxnSpPr>
        <p:spPr>
          <a:xfrm flipV="1">
            <a:off x="2151063" y="3251200"/>
            <a:ext cx="2054225" cy="17463"/>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81813" y="4402138"/>
            <a:ext cx="0" cy="3619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33475" y="4764088"/>
            <a:ext cx="26003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41413" y="4764088"/>
            <a:ext cx="0" cy="3587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014663" y="5145088"/>
            <a:ext cx="1457325" cy="7715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err="1"/>
              <a:t>Tenaga</a:t>
            </a:r>
            <a:r>
              <a:rPr lang="en-ID" dirty="0"/>
              <a:t> </a:t>
            </a:r>
            <a:r>
              <a:rPr lang="en-ID" dirty="0" err="1"/>
              <a:t>Ahli</a:t>
            </a:r>
            <a:r>
              <a:rPr lang="en-ID" dirty="0"/>
              <a:t> Perusahaan</a:t>
            </a:r>
            <a:endParaRPr lang="en-US" dirty="0"/>
          </a:p>
        </p:txBody>
      </p:sp>
      <p:cxnSp>
        <p:nvCxnSpPr>
          <p:cNvPr id="48" name="Straight Connector 47"/>
          <p:cNvCxnSpPr/>
          <p:nvPr/>
        </p:nvCxnSpPr>
        <p:spPr>
          <a:xfrm>
            <a:off x="3733800" y="4764088"/>
            <a:ext cx="0" cy="358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440363" y="4792663"/>
            <a:ext cx="28813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789488" y="5122863"/>
            <a:ext cx="1457325" cy="7715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a:t>……..</a:t>
            </a:r>
            <a:endParaRPr lang="en-US" dirty="0"/>
          </a:p>
        </p:txBody>
      </p:sp>
      <p:sp>
        <p:nvSpPr>
          <p:cNvPr id="51" name="Rectangle 50"/>
          <p:cNvSpPr/>
          <p:nvPr/>
        </p:nvSpPr>
        <p:spPr>
          <a:xfrm>
            <a:off x="7661275" y="5122863"/>
            <a:ext cx="1455738" cy="7715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D" dirty="0"/>
              <a:t>……..</a:t>
            </a:r>
            <a:endParaRPr lang="en-US" dirty="0"/>
          </a:p>
        </p:txBody>
      </p:sp>
      <p:cxnSp>
        <p:nvCxnSpPr>
          <p:cNvPr id="52" name="Straight Connector 51"/>
          <p:cNvCxnSpPr/>
          <p:nvPr/>
        </p:nvCxnSpPr>
        <p:spPr>
          <a:xfrm>
            <a:off x="5462588" y="4764088"/>
            <a:ext cx="0" cy="358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342313" y="4764088"/>
            <a:ext cx="0" cy="35877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19773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10998</TotalTime>
  <Words>1920</Words>
  <Application>Microsoft Office PowerPoint</Application>
  <PresentationFormat>On-screen Show (4:3)</PresentationFormat>
  <Paragraphs>298</Paragraphs>
  <Slides>34</Slides>
  <Notes>4</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3_Custom Design</vt:lpstr>
      <vt:lpstr>2_Custom Design</vt:lpstr>
      <vt:lpstr>1_Custom Design</vt:lpstr>
      <vt:lpstr>Custom Design</vt:lpstr>
      <vt:lpstr>Office Theme</vt:lpstr>
      <vt:lpstr> “MASA DEPAN DAN TANTANGAN” </vt:lpstr>
      <vt:lpstr>Topik Materi Asuransi Syariah </vt:lpstr>
      <vt:lpstr>Slide 3</vt:lpstr>
      <vt:lpstr>Pokok Bahasan</vt:lpstr>
      <vt:lpstr>Jenis Perusahaan Perasuransian Syariah</vt:lpstr>
      <vt:lpstr>Jenis Perusahaan Perasuransian Syariah</vt:lpstr>
      <vt:lpstr>Ketentuan Pemisahan Unit Syariah (Spin Off)</vt:lpstr>
      <vt:lpstr>Bentuk Badan Hukum</vt:lpstr>
      <vt:lpstr>Susunan Organisasi  Perusahaan Perasuransian Syariah [1] – contoh</vt:lpstr>
      <vt:lpstr>Susunan Organisasi  Perusahaan Perasuransian [2]</vt:lpstr>
      <vt:lpstr>Aktuaris dan Tenaga Ahli</vt:lpstr>
      <vt:lpstr>Slide 12</vt:lpstr>
      <vt:lpstr>Pengertian Asuransi Syariah ..(1)</vt:lpstr>
      <vt:lpstr>Pengertian Asuransi Syariah ..(2)</vt:lpstr>
      <vt:lpstr>Perbedaan Asuransi Syariah dan Asuransi Konvensional (1)</vt:lpstr>
      <vt:lpstr>Perbedaan Asuransi Syariah dan Asuransi Konvensional (2)</vt:lpstr>
      <vt:lpstr>Perbedaan Asuransi Syariah dan Asuransi Konvensional (3)</vt:lpstr>
      <vt:lpstr>Akad-Akad pada Asuransi Syariah </vt:lpstr>
      <vt:lpstr>Proses Bisnis Utama Perusahaan Asuransi Syariah</vt:lpstr>
      <vt:lpstr>Produk Asuransi Syariah </vt:lpstr>
      <vt:lpstr>Underwriting</vt:lpstr>
      <vt:lpstr>Pengelolaan Dana Asuransi Syariah </vt:lpstr>
      <vt:lpstr>Pemrosesan Klaim</vt:lpstr>
      <vt:lpstr>Slide 24</vt:lpstr>
      <vt:lpstr>Slide 25</vt:lpstr>
      <vt:lpstr>Slide 26</vt:lpstr>
      <vt:lpstr>Slide 27</vt:lpstr>
      <vt:lpstr>Slide 28</vt:lpstr>
      <vt:lpstr>Slide 29</vt:lpstr>
      <vt:lpstr>Slide 30</vt:lpstr>
      <vt:lpstr>Slide 31</vt:lpstr>
      <vt:lpstr>Topik IV: Tantangan Pengembangan Asuransi Syariah</vt:lpstr>
      <vt:lpstr>Referensi Regulasi &amp; Fatwa</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Peluang dan Tantangan bagi Industri Asuransi atas Kehadiran JKN</dc:title>
  <dc:creator>acer</dc:creator>
  <cp:lastModifiedBy>Tri Djoko Santoso</cp:lastModifiedBy>
  <cp:revision>792</cp:revision>
  <cp:lastPrinted>2017-10-02T10:02:43Z</cp:lastPrinted>
  <dcterms:created xsi:type="dcterms:W3CDTF">2014-03-03T02:15:00Z</dcterms:created>
  <dcterms:modified xsi:type="dcterms:W3CDTF">2017-10-03T01:17:36Z</dcterms:modified>
</cp:coreProperties>
</file>